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3"/>
  </p:notesMasterIdLst>
  <p:handoutMasterIdLst>
    <p:handoutMasterId r:id="rId124"/>
  </p:handoutMasterIdLst>
  <p:sldIdLst>
    <p:sldId id="256" r:id="rId2"/>
    <p:sldId id="310" r:id="rId3"/>
    <p:sldId id="379" r:id="rId4"/>
    <p:sldId id="368" r:id="rId5"/>
    <p:sldId id="376" r:id="rId6"/>
    <p:sldId id="405" r:id="rId7"/>
    <p:sldId id="326"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480" r:id="rId21"/>
    <p:sldId id="392" r:id="rId22"/>
    <p:sldId id="393" r:id="rId23"/>
    <p:sldId id="394" r:id="rId24"/>
    <p:sldId id="395" r:id="rId25"/>
    <p:sldId id="396" r:id="rId26"/>
    <p:sldId id="397" r:id="rId27"/>
    <p:sldId id="398" r:id="rId28"/>
    <p:sldId id="399" r:id="rId29"/>
    <p:sldId id="481" r:id="rId30"/>
    <p:sldId id="400" r:id="rId31"/>
    <p:sldId id="401" r:id="rId32"/>
    <p:sldId id="402" r:id="rId33"/>
    <p:sldId id="403" r:id="rId34"/>
    <p:sldId id="404" r:id="rId35"/>
    <p:sldId id="406" r:id="rId36"/>
    <p:sldId id="407" r:id="rId37"/>
    <p:sldId id="408" r:id="rId38"/>
    <p:sldId id="409" r:id="rId39"/>
    <p:sldId id="410" r:id="rId40"/>
    <p:sldId id="411" r:id="rId41"/>
    <p:sldId id="413" r:id="rId42"/>
    <p:sldId id="412" r:id="rId43"/>
    <p:sldId id="414" r:id="rId44"/>
    <p:sldId id="415" r:id="rId45"/>
    <p:sldId id="417" r:id="rId46"/>
    <p:sldId id="416" r:id="rId47"/>
    <p:sldId id="418" r:id="rId48"/>
    <p:sldId id="419" r:id="rId49"/>
    <p:sldId id="420" r:id="rId50"/>
    <p:sldId id="421" r:id="rId51"/>
    <p:sldId id="422" r:id="rId52"/>
    <p:sldId id="423" r:id="rId53"/>
    <p:sldId id="424" r:id="rId54"/>
    <p:sldId id="426"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486" r:id="rId68"/>
    <p:sldId id="487" r:id="rId69"/>
    <p:sldId id="439" r:id="rId70"/>
    <p:sldId id="440" r:id="rId71"/>
    <p:sldId id="441" r:id="rId72"/>
    <p:sldId id="442" r:id="rId73"/>
    <p:sldId id="443" r:id="rId74"/>
    <p:sldId id="444" r:id="rId75"/>
    <p:sldId id="445" r:id="rId76"/>
    <p:sldId id="446" r:id="rId77"/>
    <p:sldId id="447" r:id="rId78"/>
    <p:sldId id="448" r:id="rId79"/>
    <p:sldId id="449" r:id="rId80"/>
    <p:sldId id="450" r:id="rId81"/>
    <p:sldId id="451" r:id="rId82"/>
    <p:sldId id="452" r:id="rId83"/>
    <p:sldId id="454" r:id="rId84"/>
    <p:sldId id="455" r:id="rId85"/>
    <p:sldId id="456" r:id="rId86"/>
    <p:sldId id="457" r:id="rId87"/>
    <p:sldId id="458" r:id="rId88"/>
    <p:sldId id="459" r:id="rId89"/>
    <p:sldId id="460" r:id="rId90"/>
    <p:sldId id="461" r:id="rId91"/>
    <p:sldId id="462" r:id="rId92"/>
    <p:sldId id="463" r:id="rId93"/>
    <p:sldId id="464" r:id="rId94"/>
    <p:sldId id="465" r:id="rId95"/>
    <p:sldId id="466" r:id="rId96"/>
    <p:sldId id="467" r:id="rId97"/>
    <p:sldId id="468" r:id="rId98"/>
    <p:sldId id="469" r:id="rId99"/>
    <p:sldId id="470" r:id="rId100"/>
    <p:sldId id="488" r:id="rId101"/>
    <p:sldId id="471" r:id="rId102"/>
    <p:sldId id="472" r:id="rId103"/>
    <p:sldId id="473" r:id="rId104"/>
    <p:sldId id="474" r:id="rId105"/>
    <p:sldId id="475" r:id="rId106"/>
    <p:sldId id="477" r:id="rId107"/>
    <p:sldId id="476" r:id="rId108"/>
    <p:sldId id="478" r:id="rId109"/>
    <p:sldId id="479" r:id="rId110"/>
    <p:sldId id="482" r:id="rId111"/>
    <p:sldId id="483" r:id="rId112"/>
    <p:sldId id="484" r:id="rId113"/>
    <p:sldId id="485" r:id="rId114"/>
    <p:sldId id="489" r:id="rId115"/>
    <p:sldId id="490" r:id="rId116"/>
    <p:sldId id="491" r:id="rId117"/>
    <p:sldId id="492" r:id="rId118"/>
    <p:sldId id="493" r:id="rId119"/>
    <p:sldId id="494" r:id="rId120"/>
    <p:sldId id="495" r:id="rId121"/>
    <p:sldId id="369" r:id="rId122"/>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7223"/>
    <a:srgbClr val="F9E761"/>
    <a:srgbClr val="FD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5" autoAdjust="0"/>
    <p:restoredTop sz="92718" autoAdjust="0"/>
  </p:normalViewPr>
  <p:slideViewPr>
    <p:cSldViewPr>
      <p:cViewPr varScale="1">
        <p:scale>
          <a:sx n="71" d="100"/>
          <a:sy n="71" d="100"/>
        </p:scale>
        <p:origin x="1621"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8152" tIns="49076" rIns="98152" bIns="49076" rtlCol="0"/>
          <a:lstStyle>
            <a:lvl1pPr algn="l" eaLnBrk="1" hangingPunct="1">
              <a:defRPr sz="1300">
                <a:latin typeface="Arial" pitchFamily="34" charset="0"/>
                <a:cs typeface="Arial" pitchFamily="34" charset="0"/>
              </a:defRPr>
            </a:lvl1pPr>
          </a:lstStyle>
          <a:p>
            <a:pPr>
              <a:defRPr/>
            </a:pPr>
            <a:endParaRPr lang="en-GB"/>
          </a:p>
        </p:txBody>
      </p:sp>
      <p:sp>
        <p:nvSpPr>
          <p:cNvPr id="3" name="Date Placeholder 2"/>
          <p:cNvSpPr>
            <a:spLocks noGrp="1"/>
          </p:cNvSpPr>
          <p:nvPr>
            <p:ph type="dt" sz="quarter" idx="1"/>
          </p:nvPr>
        </p:nvSpPr>
        <p:spPr>
          <a:xfrm>
            <a:off x="4021138" y="0"/>
            <a:ext cx="3076575" cy="512763"/>
          </a:xfrm>
          <a:prstGeom prst="rect">
            <a:avLst/>
          </a:prstGeom>
        </p:spPr>
        <p:txBody>
          <a:bodyPr vert="horz" lIns="98152" tIns="49076" rIns="98152" bIns="49076" rtlCol="0"/>
          <a:lstStyle>
            <a:lvl1pPr algn="r" eaLnBrk="1" hangingPunct="1">
              <a:defRPr sz="1300">
                <a:latin typeface="Arial" pitchFamily="34" charset="0"/>
                <a:cs typeface="Arial" pitchFamily="34" charset="0"/>
              </a:defRPr>
            </a:lvl1pPr>
          </a:lstStyle>
          <a:p>
            <a:pPr>
              <a:defRPr/>
            </a:pPr>
            <a:fld id="{FCB4FEDA-034F-46B2-883D-B16AA0088731}" type="datetimeFigureOut">
              <a:rPr lang="en-GB"/>
              <a:pPr>
                <a:defRPr/>
              </a:pPr>
              <a:t>19/08/2017</a:t>
            </a:fld>
            <a:endParaRPr lang="en-GB"/>
          </a:p>
        </p:txBody>
      </p:sp>
      <p:sp>
        <p:nvSpPr>
          <p:cNvPr id="4" name="Footer Placeholder 3"/>
          <p:cNvSpPr>
            <a:spLocks noGrp="1"/>
          </p:cNvSpPr>
          <p:nvPr>
            <p:ph type="ftr" sz="quarter" idx="2"/>
          </p:nvPr>
        </p:nvSpPr>
        <p:spPr>
          <a:xfrm>
            <a:off x="0" y="9720263"/>
            <a:ext cx="3076575" cy="512762"/>
          </a:xfrm>
          <a:prstGeom prst="rect">
            <a:avLst/>
          </a:prstGeom>
        </p:spPr>
        <p:txBody>
          <a:bodyPr vert="horz" lIns="98152" tIns="49076" rIns="98152" bIns="49076" rtlCol="0" anchor="b"/>
          <a:lstStyle>
            <a:lvl1pPr algn="l" eaLnBrk="1" hangingPunct="1">
              <a:defRPr sz="1300">
                <a:latin typeface="Arial" pitchFamily="34" charset="0"/>
                <a:cs typeface="Arial" pitchFamily="34" charset="0"/>
              </a:defRPr>
            </a:lvl1pPr>
          </a:lstStyle>
          <a:p>
            <a:pPr>
              <a:defRPr/>
            </a:pPr>
            <a:endParaRPr lang="en-GB"/>
          </a:p>
        </p:txBody>
      </p:sp>
      <p:sp>
        <p:nvSpPr>
          <p:cNvPr id="5" name="Slide Number Placeholder 4"/>
          <p:cNvSpPr>
            <a:spLocks noGrp="1"/>
          </p:cNvSpPr>
          <p:nvPr>
            <p:ph type="sldNum" sz="quarter" idx="3"/>
          </p:nvPr>
        </p:nvSpPr>
        <p:spPr>
          <a:xfrm>
            <a:off x="4021138" y="9720263"/>
            <a:ext cx="3076575" cy="512762"/>
          </a:xfrm>
          <a:prstGeom prst="rect">
            <a:avLst/>
          </a:prstGeom>
        </p:spPr>
        <p:txBody>
          <a:bodyPr vert="horz" wrap="square" lIns="98152" tIns="49076" rIns="98152" bIns="49076" numCol="1" anchor="b" anchorCtr="0" compatLnSpc="1">
            <a:prstTxWarp prst="textNoShape">
              <a:avLst/>
            </a:prstTxWarp>
          </a:bodyPr>
          <a:lstStyle>
            <a:lvl1pPr algn="r" eaLnBrk="1" hangingPunct="1">
              <a:defRPr sz="1300"/>
            </a:lvl1pPr>
          </a:lstStyle>
          <a:p>
            <a:pPr>
              <a:defRPr/>
            </a:pPr>
            <a:fld id="{7B73BF69-B57C-4930-830E-EE2C9B79442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8152" tIns="49076" rIns="98152" bIns="49076" rtlCol="0"/>
          <a:lstStyle>
            <a:lvl1pPr algn="l" eaLnBrk="1" hangingPunct="1">
              <a:defRPr sz="1300">
                <a:latin typeface="Arial" charset="0"/>
                <a:cs typeface="Arial" charset="0"/>
              </a:defRPr>
            </a:lvl1pPr>
          </a:lstStyle>
          <a:p>
            <a:pPr>
              <a:defRPr/>
            </a:pPr>
            <a:endParaRPr lang="en-GB"/>
          </a:p>
        </p:txBody>
      </p:sp>
      <p:sp>
        <p:nvSpPr>
          <p:cNvPr id="3" name="Date Placeholder 2"/>
          <p:cNvSpPr>
            <a:spLocks noGrp="1"/>
          </p:cNvSpPr>
          <p:nvPr>
            <p:ph type="dt" idx="1"/>
          </p:nvPr>
        </p:nvSpPr>
        <p:spPr>
          <a:xfrm>
            <a:off x="4021138" y="0"/>
            <a:ext cx="3076575" cy="512763"/>
          </a:xfrm>
          <a:prstGeom prst="rect">
            <a:avLst/>
          </a:prstGeom>
        </p:spPr>
        <p:txBody>
          <a:bodyPr vert="horz" lIns="98152" tIns="49076" rIns="98152" bIns="49076" rtlCol="0"/>
          <a:lstStyle>
            <a:lvl1pPr algn="r" eaLnBrk="1" hangingPunct="1">
              <a:defRPr sz="1300">
                <a:latin typeface="Arial" charset="0"/>
                <a:cs typeface="Arial" charset="0"/>
              </a:defRPr>
            </a:lvl1pPr>
          </a:lstStyle>
          <a:p>
            <a:pPr>
              <a:defRPr/>
            </a:pPr>
            <a:fld id="{728FD24F-C491-4F90-BA80-C1C02CBBB86E}" type="datetimeFigureOut">
              <a:rPr lang="en-GB"/>
              <a:pPr>
                <a:defRPr/>
              </a:pPr>
              <a:t>19/08/2017</a:t>
            </a:fld>
            <a:endParaRPr lang="en-GB"/>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8152" tIns="49076" rIns="98152" bIns="49076" rtlCol="0" anchor="ctr"/>
          <a:lstStyle/>
          <a:p>
            <a:pPr lvl="0"/>
            <a:endParaRPr lang="en-GB" noProof="0" smtClean="0"/>
          </a:p>
        </p:txBody>
      </p:sp>
      <p:sp>
        <p:nvSpPr>
          <p:cNvPr id="5" name="Notes Placeholder 4"/>
          <p:cNvSpPr>
            <a:spLocks noGrp="1"/>
          </p:cNvSpPr>
          <p:nvPr>
            <p:ph type="body" sz="quarter" idx="3"/>
          </p:nvPr>
        </p:nvSpPr>
        <p:spPr>
          <a:xfrm>
            <a:off x="709613" y="4862513"/>
            <a:ext cx="5680075" cy="4603750"/>
          </a:xfrm>
          <a:prstGeom prst="rect">
            <a:avLst/>
          </a:prstGeom>
        </p:spPr>
        <p:txBody>
          <a:bodyPr vert="horz" lIns="98152" tIns="49076" rIns="98152" bIns="490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720263"/>
            <a:ext cx="3076575" cy="512762"/>
          </a:xfrm>
          <a:prstGeom prst="rect">
            <a:avLst/>
          </a:prstGeom>
        </p:spPr>
        <p:txBody>
          <a:bodyPr vert="horz" lIns="98152" tIns="49076" rIns="98152" bIns="49076" rtlCol="0" anchor="b"/>
          <a:lstStyle>
            <a:lvl1pPr algn="l" eaLnBrk="1" hangingPunct="1">
              <a:defRPr sz="13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4021138" y="9720263"/>
            <a:ext cx="3076575" cy="512762"/>
          </a:xfrm>
          <a:prstGeom prst="rect">
            <a:avLst/>
          </a:prstGeom>
        </p:spPr>
        <p:txBody>
          <a:bodyPr vert="horz" wrap="square" lIns="98152" tIns="49076" rIns="98152" bIns="49076" numCol="1" anchor="b" anchorCtr="0" compatLnSpc="1">
            <a:prstTxWarp prst="textNoShape">
              <a:avLst/>
            </a:prstTxWarp>
          </a:bodyPr>
          <a:lstStyle>
            <a:lvl1pPr algn="r" eaLnBrk="1" hangingPunct="1">
              <a:defRPr sz="1300"/>
            </a:lvl1pPr>
          </a:lstStyle>
          <a:p>
            <a:pPr>
              <a:defRPr/>
            </a:pPr>
            <a:fld id="{86316160-9F60-4A00-9B85-CDF4CEDDB15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8B492E-9323-4248-A3F6-F578E1F8D552}" type="slidenum">
              <a:rPr lang="en-GB" altLang="en-US" smtClean="0"/>
              <a:pPr/>
              <a:t>1</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479253-661A-4495-8CE4-F0F937A3EF5C}" type="slidenum">
              <a:rPr lang="en-GB" altLang="en-US" smtClean="0"/>
              <a:pPr/>
              <a:t>10</a:t>
            </a:fld>
            <a:endParaRPr lang="en-GB" alt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D46405-5990-4396-9367-DA4B81039F6B}" type="slidenum">
              <a:rPr lang="en-GB" altLang="en-US" smtClean="0"/>
              <a:pPr/>
              <a:t>100</a:t>
            </a:fld>
            <a:endParaRPr lang="en-GB" alt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42F9EA-F0E1-463B-B9AB-E2E93F3B7198}" type="slidenum">
              <a:rPr lang="en-GB" altLang="en-US" smtClean="0"/>
              <a:pPr/>
              <a:t>101</a:t>
            </a:fld>
            <a:endParaRPr lang="en-GB" alt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6EC99D-A2A7-4EF4-B423-4CD6B01338BE}" type="slidenum">
              <a:rPr lang="en-GB" altLang="en-US" smtClean="0"/>
              <a:pPr/>
              <a:t>102</a:t>
            </a:fld>
            <a:endParaRPr lang="en-GB" alt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2B7F44-7982-4BEE-9458-BCA1E8C077CD}" type="slidenum">
              <a:rPr lang="en-GB" altLang="en-US" smtClean="0"/>
              <a:pPr/>
              <a:t>103</a:t>
            </a:fld>
            <a:endParaRPr lang="en-GB" alt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9A3D7E-5B30-461A-952F-6427F611FA56}" type="slidenum">
              <a:rPr lang="en-GB" altLang="en-US" smtClean="0"/>
              <a:pPr/>
              <a:t>104</a:t>
            </a:fld>
            <a:endParaRPr lang="en-GB" alt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4F57AB-AA35-4C75-8C08-089F2A75E3C3}" type="slidenum">
              <a:rPr lang="en-GB" altLang="en-US" smtClean="0"/>
              <a:pPr/>
              <a:t>105</a:t>
            </a:fld>
            <a:endParaRPr lang="en-GB" alt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4A23CE-EEEB-4908-AD07-830ED7E576EC}" type="slidenum">
              <a:rPr lang="en-GB" altLang="en-US" smtClean="0"/>
              <a:pPr/>
              <a:t>106</a:t>
            </a:fld>
            <a:endParaRPr lang="en-GB" alt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0146A0-7458-4FA5-BBD1-6AC1D5400A2C}" type="slidenum">
              <a:rPr lang="en-GB" altLang="en-US" smtClean="0"/>
              <a:pPr/>
              <a:t>107</a:t>
            </a:fld>
            <a:endParaRPr lang="en-GB" alt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E475CF-5655-44B4-AF9D-6F93BCA256F6}" type="slidenum">
              <a:rPr lang="en-GB" altLang="en-US" smtClean="0"/>
              <a:pPr/>
              <a:t>108</a:t>
            </a:fld>
            <a:endParaRPr lang="en-GB" alt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510368-4C10-4D62-937D-D4FACC1C5A16}" type="slidenum">
              <a:rPr lang="en-GB" altLang="en-US" smtClean="0"/>
              <a:pPr/>
              <a:t>109</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F8E4BD-1560-4BEA-938C-10B679EC8F0C}" type="slidenum">
              <a:rPr lang="en-GB" altLang="en-US" smtClean="0"/>
              <a:pPr/>
              <a:t>11</a:t>
            </a:fld>
            <a:endParaRPr lang="en-GB" alt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09C6EE-042C-4ADC-A457-3993D757072E}" type="slidenum">
              <a:rPr lang="en-GB" altLang="en-US" smtClean="0"/>
              <a:pPr/>
              <a:t>110</a:t>
            </a:fld>
            <a:endParaRPr lang="en-GB" alt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6EAE78-5A75-47A8-B8C2-A403501F8909}" type="slidenum">
              <a:rPr lang="en-GB" altLang="en-US" smtClean="0"/>
              <a:pPr/>
              <a:t>111</a:t>
            </a:fld>
            <a:endParaRPr lang="en-GB" alt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CF2C95-098A-45A2-B3C1-23FE74684914}" type="slidenum">
              <a:rPr lang="en-GB" altLang="en-US" smtClean="0"/>
              <a:pPr/>
              <a:t>112</a:t>
            </a:fld>
            <a:endParaRPr lang="en-GB" alt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1DA42D-A6A1-4DA0-8F76-F02992051065}" type="slidenum">
              <a:rPr lang="en-GB" altLang="en-US" smtClean="0"/>
              <a:pPr/>
              <a:t>113</a:t>
            </a:fld>
            <a:endParaRPr lang="en-GB" alt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8406BA-35EB-42BA-B3C0-609CFBA0B981}" type="slidenum">
              <a:rPr lang="en-GB" altLang="en-US" smtClean="0"/>
              <a:pPr/>
              <a:t>114</a:t>
            </a:fld>
            <a:endParaRPr lang="en-GB" alt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50C7DD-CB85-4358-8762-00E1F1251256}" type="slidenum">
              <a:rPr lang="en-GB" altLang="en-US" smtClean="0"/>
              <a:pPr/>
              <a:t>115</a:t>
            </a:fld>
            <a:endParaRPr lang="en-GB" alt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40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0C2B81-0B45-402A-B640-78EBDC357A6D}" type="slidenum">
              <a:rPr lang="en-GB" altLang="en-US" smtClean="0"/>
              <a:pPr/>
              <a:t>116</a:t>
            </a:fld>
            <a:endParaRPr lang="en-GB" alt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42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310994-53B6-477C-BE53-A4610EE8AEEE}" type="slidenum">
              <a:rPr lang="en-GB" altLang="en-US" smtClean="0"/>
              <a:pPr/>
              <a:t>117</a:t>
            </a:fld>
            <a:endParaRPr lang="en-GB" alt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9B42DC-C696-4560-8006-B17EF162499A}" type="slidenum">
              <a:rPr lang="en-GB" altLang="en-US" smtClean="0"/>
              <a:pPr/>
              <a:t>118</a:t>
            </a:fld>
            <a:endParaRPr lang="en-GB" alt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F03676-6A77-456E-8D0F-23677D80B909}" type="slidenum">
              <a:rPr lang="en-GB" altLang="en-US" smtClean="0"/>
              <a:pPr/>
              <a:t>119</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14B1A8-AA0C-4638-A484-C177BD6D7B53}" type="slidenum">
              <a:rPr lang="en-GB" altLang="en-US" smtClean="0"/>
              <a:pPr/>
              <a:t>12</a:t>
            </a:fld>
            <a:endParaRPr lang="en-GB" alt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3F2FDF-7022-421A-B027-E80DD74B9590}" type="slidenum">
              <a:rPr lang="en-GB" altLang="en-US" smtClean="0"/>
              <a:pPr/>
              <a:t>120</a:t>
            </a:fld>
            <a:endParaRPr lang="en-GB" alt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D6D8FE-3A27-4EFD-8076-444F3B0A325B}" type="slidenum">
              <a:rPr lang="en-GB" altLang="en-US" smtClean="0"/>
              <a:pPr/>
              <a:t>121</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CF34B8-C178-45F0-9329-8B8B9E3E0218}" type="slidenum">
              <a:rPr lang="en-GB" altLang="en-US" smtClean="0"/>
              <a:pPr/>
              <a:t>13</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244B07-5CAD-4CC9-83B1-127F0CFF6C15}" type="slidenum">
              <a:rPr lang="en-GB" altLang="en-US" smtClean="0"/>
              <a:pPr/>
              <a:t>14</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975DB7-3923-43A0-A8F5-75B8B0652A97}" type="slidenum">
              <a:rPr lang="en-GB" altLang="en-US" smtClean="0"/>
              <a:pPr/>
              <a:t>15</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B35950-3D93-4937-B093-39C99ADAA15D}" type="slidenum">
              <a:rPr lang="en-GB" altLang="en-US" smtClean="0"/>
              <a:pPr/>
              <a:t>16</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526E7A-D035-45D3-91AC-3549EE698B39}" type="slidenum">
              <a:rPr lang="en-GB" altLang="en-US" smtClean="0"/>
              <a:pPr/>
              <a:t>17</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0520CE-C41E-4EAD-B1A9-36AC1006FDB7}" type="slidenum">
              <a:rPr lang="en-GB" altLang="en-US" smtClean="0"/>
              <a:pPr/>
              <a:t>18</a:t>
            </a:fld>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BB2286-0911-484A-92F8-1BA30425D4AB}" type="slidenum">
              <a:rPr lang="en-GB" altLang="en-US" smtClean="0"/>
              <a:pPr/>
              <a:t>19</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EEC130-C26F-4CB1-A293-DAFB6213E47C}" type="slidenum">
              <a:rPr lang="en-GB" altLang="en-US" smtClean="0"/>
              <a:pPr/>
              <a:t>2</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7032B6-F9A2-4135-ACFA-FB9F3AD76162}" type="slidenum">
              <a:rPr lang="en-GB" altLang="en-US" smtClean="0"/>
              <a:pPr/>
              <a:t>20</a:t>
            </a:fld>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42BD78-70C7-4392-AC5C-EB19F216AFFB}" type="slidenum">
              <a:rPr lang="en-GB" altLang="en-US" smtClean="0"/>
              <a:pPr/>
              <a:t>21</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D29A17-8F00-47D2-A458-222ECD488617}" type="slidenum">
              <a:rPr lang="en-GB" altLang="en-US" smtClean="0"/>
              <a:pPr/>
              <a:t>22</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30325E-875E-48FF-BE75-A2B547DB1C5A}" type="slidenum">
              <a:rPr lang="en-GB" altLang="en-US" smtClean="0"/>
              <a:pPr/>
              <a:t>23</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1684B1-2785-4EE1-9048-1293F94E6E93}" type="slidenum">
              <a:rPr lang="en-GB" altLang="en-US" smtClean="0"/>
              <a:pPr/>
              <a:t>24</a:t>
            </a:fld>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5C3568-9F84-43CB-9505-DE3A587EFD61}" type="slidenum">
              <a:rPr lang="en-GB" altLang="en-US" smtClean="0"/>
              <a:pPr/>
              <a:t>25</a:t>
            </a:fld>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79A699-5BCB-4D08-AD46-F71F2EB55D95}" type="slidenum">
              <a:rPr lang="en-GB" altLang="en-US" smtClean="0"/>
              <a:pPr/>
              <a:t>26</a:t>
            </a:fld>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E91577-9A55-44F4-9AD6-515217863424}" type="slidenum">
              <a:rPr lang="en-GB" altLang="en-US" smtClean="0"/>
              <a:pPr/>
              <a:t>27</a:t>
            </a:fld>
            <a:endParaRPr lang="en-GB"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D46C6D-5724-4AA6-99E7-408EFCBCE579}" type="slidenum">
              <a:rPr lang="en-GB" altLang="en-US" smtClean="0"/>
              <a:pPr/>
              <a:t>28</a:t>
            </a:fld>
            <a:endParaRPr lang="en-GB"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CBF1E2-583A-46B9-8A91-1988E614BEF6}" type="slidenum">
              <a:rPr lang="en-GB" altLang="en-US" smtClean="0"/>
              <a:pPr/>
              <a:t>29</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D2A6C8-77C5-4D59-852D-860CC34FCB88}" type="slidenum">
              <a:rPr lang="en-GB" altLang="en-US" smtClean="0"/>
              <a:pPr/>
              <a:t>3</a:t>
            </a:fld>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17BF49-C1FE-4CCE-A924-EBEEA43523DD}" type="slidenum">
              <a:rPr lang="en-GB" altLang="en-US" smtClean="0"/>
              <a:pPr/>
              <a:t>30</a:t>
            </a:fld>
            <a:endParaRPr lang="en-GB"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C0A7CC-F587-41E4-9978-FD19A98BB44F}" type="slidenum">
              <a:rPr lang="en-GB" altLang="en-US" smtClean="0"/>
              <a:pPr/>
              <a:t>31</a:t>
            </a:fld>
            <a:endParaRPr lang="en-GB"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2BF214-CCB7-4A66-A9DF-47CECCA7193D}" type="slidenum">
              <a:rPr lang="en-GB" altLang="en-US" smtClean="0"/>
              <a:pPr/>
              <a:t>32</a:t>
            </a:fld>
            <a:endParaRPr lang="en-GB"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A1DDF4-3040-4F54-9025-13EBAFDD6992}" type="slidenum">
              <a:rPr lang="en-GB" altLang="en-US" smtClean="0"/>
              <a:pPr/>
              <a:t>33</a:t>
            </a:fld>
            <a:endParaRPr lang="en-GB"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5C4112-AB87-4479-BAA9-D85DF71691EC}" type="slidenum">
              <a:rPr lang="en-GB" altLang="en-US" smtClean="0"/>
              <a:pPr/>
              <a:t>34</a:t>
            </a:fld>
            <a:endParaRPr lang="en-GB"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EF769C-DB8C-40A2-93E9-CB127B6A1D69}" type="slidenum">
              <a:rPr lang="en-GB" altLang="en-US" smtClean="0"/>
              <a:pPr/>
              <a:t>35</a:t>
            </a:fld>
            <a:endParaRPr lang="en-GB"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9B5F31-1C0B-462C-94F3-49921C7DF330}" type="slidenum">
              <a:rPr lang="en-GB" altLang="en-US" smtClean="0"/>
              <a:pPr/>
              <a:t>36</a:t>
            </a:fld>
            <a:endParaRPr lang="en-GB"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657216-8DAE-43D1-B5E2-F7E9C9C06266}" type="slidenum">
              <a:rPr lang="en-GB" altLang="en-US" smtClean="0"/>
              <a:pPr/>
              <a:t>37</a:t>
            </a:fld>
            <a:endParaRPr lang="en-GB"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DC19FA-AD9A-45EA-AE70-6C6D2C7A9458}" type="slidenum">
              <a:rPr lang="en-GB" altLang="en-US" smtClean="0"/>
              <a:pPr/>
              <a:t>38</a:t>
            </a:fld>
            <a:endParaRPr lang="en-GB"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9A35C5-946A-4299-8546-DDC046B9EE56}" type="slidenum">
              <a:rPr lang="en-GB" altLang="en-US" smtClean="0"/>
              <a:pPr/>
              <a:t>39</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E363AD-86F7-4BB5-92AC-B28939C11D36}" type="slidenum">
              <a:rPr lang="en-GB" altLang="en-US" smtClean="0"/>
              <a:pPr/>
              <a:t>4</a:t>
            </a:fld>
            <a:endParaRPr lang="en-GB"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C36565-FB4E-41A0-B28A-07B86511970F}" type="slidenum">
              <a:rPr lang="en-GB" altLang="en-US" smtClean="0"/>
              <a:pPr/>
              <a:t>40</a:t>
            </a:fld>
            <a:endParaRPr lang="en-GB"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0D430F-FBD7-455C-93C5-CF1919C3694C}" type="slidenum">
              <a:rPr lang="en-GB" altLang="en-US" smtClean="0"/>
              <a:pPr/>
              <a:t>41</a:t>
            </a:fld>
            <a:endParaRPr lang="en-GB"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005E8A-BB82-4F09-B6C8-84A5F87A1E48}" type="slidenum">
              <a:rPr lang="en-GB" altLang="en-US" smtClean="0"/>
              <a:pPr/>
              <a:t>42</a:t>
            </a:fld>
            <a:endParaRPr lang="en-GB"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DBF801-BE42-4D56-B77F-356771627859}" type="slidenum">
              <a:rPr lang="en-GB" altLang="en-US" smtClean="0"/>
              <a:pPr/>
              <a:t>43</a:t>
            </a:fld>
            <a:endParaRPr lang="en-GB"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7F9E92-4074-4A99-A97B-3343778CBA35}" type="slidenum">
              <a:rPr lang="en-GB" altLang="en-US" smtClean="0"/>
              <a:pPr/>
              <a:t>44</a:t>
            </a:fld>
            <a:endParaRPr lang="en-GB"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9409E0-A6F2-47CF-9421-BB219E9C4EC6}" type="slidenum">
              <a:rPr lang="en-GB" altLang="en-US" smtClean="0"/>
              <a:pPr/>
              <a:t>45</a:t>
            </a:fld>
            <a:endParaRPr lang="en-GB"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203029-1929-403F-8349-F2559453B0F0}" type="slidenum">
              <a:rPr lang="en-GB" altLang="en-US" smtClean="0"/>
              <a:pPr/>
              <a:t>46</a:t>
            </a:fld>
            <a:endParaRPr lang="en-GB"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120644-C335-44FE-A284-24A6A6304191}" type="slidenum">
              <a:rPr lang="en-GB" altLang="en-US" smtClean="0"/>
              <a:pPr/>
              <a:t>47</a:t>
            </a:fld>
            <a:endParaRPr lang="en-GB"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E6C171-9F7B-42B9-9460-C9A7019A8D4E}" type="slidenum">
              <a:rPr lang="en-GB" altLang="en-US" smtClean="0"/>
              <a:pPr/>
              <a:t>48</a:t>
            </a:fld>
            <a:endParaRPr lang="en-GB"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9011C0-A353-4D73-9EAE-E3A39581313E}" type="slidenum">
              <a:rPr lang="en-GB" altLang="en-US" smtClean="0"/>
              <a:pPr/>
              <a:t>49</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CF1CA7-9947-47EC-BCBF-762DB143AADD}" type="slidenum">
              <a:rPr lang="en-GB" altLang="en-US" smtClean="0"/>
              <a:pPr/>
              <a:t>5</a:t>
            </a:fld>
            <a:endParaRPr lang="en-GB"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7CF830-CCCD-4B40-961D-5D73F7ADABAE}" type="slidenum">
              <a:rPr lang="en-GB" altLang="en-US" smtClean="0"/>
              <a:pPr/>
              <a:t>50</a:t>
            </a:fld>
            <a:endParaRPr lang="en-GB"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DAD5F2-0CF5-4D5E-8CC9-AA225604BF2D}" type="slidenum">
              <a:rPr lang="en-GB" altLang="en-US" smtClean="0"/>
              <a:pPr/>
              <a:t>51</a:t>
            </a:fld>
            <a:endParaRPr lang="en-GB"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4631F9-3C3A-4A0E-A025-6C414F2174A7}" type="slidenum">
              <a:rPr lang="en-GB" altLang="en-US" smtClean="0"/>
              <a:pPr/>
              <a:t>52</a:t>
            </a:fld>
            <a:endParaRPr lang="en-GB"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BB6F10-0F4E-4C75-B885-819B74F010B6}" type="slidenum">
              <a:rPr lang="en-GB" altLang="en-US" smtClean="0"/>
              <a:pPr/>
              <a:t>53</a:t>
            </a:fld>
            <a:endParaRPr lang="en-GB"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3A5C63-A414-4723-8CE3-C7860F332635}" type="slidenum">
              <a:rPr lang="en-GB" altLang="en-US" smtClean="0"/>
              <a:pPr/>
              <a:t>54</a:t>
            </a:fld>
            <a:endParaRPr lang="en-GB"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D7C3ED-B766-4FD6-A725-F063E96E3C37}" type="slidenum">
              <a:rPr lang="en-GB" altLang="en-US" smtClean="0"/>
              <a:pPr/>
              <a:t>55</a:t>
            </a:fld>
            <a:endParaRPr lang="en-GB"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F00291-FD89-4218-B727-3F62AC767969}" type="slidenum">
              <a:rPr lang="en-GB" altLang="en-US" smtClean="0"/>
              <a:pPr/>
              <a:t>56</a:t>
            </a:fld>
            <a:endParaRPr lang="en-GB"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4C7249-ED50-4027-A50C-4BD1DD8DF8CC}" type="slidenum">
              <a:rPr lang="en-GB" altLang="en-US" smtClean="0"/>
              <a:pPr/>
              <a:t>57</a:t>
            </a:fld>
            <a:endParaRPr lang="en-GB"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F6870F-CCA2-4F18-8241-24C3B77C57E9}" type="slidenum">
              <a:rPr lang="en-GB" altLang="en-US" smtClean="0"/>
              <a:pPr/>
              <a:t>58</a:t>
            </a:fld>
            <a:endParaRPr lang="en-GB"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382F50-75BE-47BB-A551-67E9F9CD9A2E}" type="slidenum">
              <a:rPr lang="en-GB" altLang="en-US" smtClean="0"/>
              <a:pPr/>
              <a:t>59</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E25E7E-EC03-4A7F-AD60-AC16F7A746CC}" type="slidenum">
              <a:rPr lang="en-GB" altLang="en-US" smtClean="0"/>
              <a:pPr/>
              <a:t>6</a:t>
            </a:fld>
            <a:endParaRPr lang="en-GB"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51DB35-CA41-48C7-BDAC-E387D1BFA5EB}" type="slidenum">
              <a:rPr lang="en-GB" altLang="en-US" smtClean="0"/>
              <a:pPr/>
              <a:t>60</a:t>
            </a:fld>
            <a:endParaRPr lang="en-GB"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9B8A62-0DFE-4674-9DBD-F4226DAA358E}" type="slidenum">
              <a:rPr lang="en-GB" altLang="en-US" smtClean="0"/>
              <a:pPr/>
              <a:t>61</a:t>
            </a:fld>
            <a:endParaRPr lang="en-GB"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8AFC58-9C01-4BFC-A84F-055D26882950}" type="slidenum">
              <a:rPr lang="en-GB" altLang="en-US" smtClean="0"/>
              <a:pPr/>
              <a:t>62</a:t>
            </a:fld>
            <a:endParaRPr lang="en-GB"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C51417-67B4-4DFB-B96A-2E2968D065A9}" type="slidenum">
              <a:rPr lang="en-GB" altLang="en-US" smtClean="0"/>
              <a:pPr/>
              <a:t>63</a:t>
            </a:fld>
            <a:endParaRPr lang="en-GB"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A7C6BB-D317-43CB-AF6A-092813EFE736}" type="slidenum">
              <a:rPr lang="en-GB" altLang="en-US" smtClean="0"/>
              <a:pPr/>
              <a:t>64</a:t>
            </a:fld>
            <a:endParaRPr lang="en-GB"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8DA87A-F952-4C6C-84F6-B020CBD6C2B5}" type="slidenum">
              <a:rPr lang="en-GB" altLang="en-US" smtClean="0"/>
              <a:pPr/>
              <a:t>65</a:t>
            </a:fld>
            <a:endParaRPr lang="en-GB"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5D8A06-F55B-4FE8-95E4-144CB7FB072A}" type="slidenum">
              <a:rPr lang="en-GB" altLang="en-US" smtClean="0"/>
              <a:pPr/>
              <a:t>66</a:t>
            </a:fld>
            <a:endParaRPr lang="en-GB"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634892-270C-4B83-AD9A-BD2E2AF71E71}" type="slidenum">
              <a:rPr lang="en-GB" altLang="en-US" smtClean="0"/>
              <a:pPr/>
              <a:t>67</a:t>
            </a:fld>
            <a:endParaRPr lang="en-GB"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99E44C-FA68-4293-9709-31E9BC611F0A}" type="slidenum">
              <a:rPr lang="en-GB" altLang="en-US" smtClean="0"/>
              <a:pPr/>
              <a:t>68</a:t>
            </a:fld>
            <a:endParaRPr lang="en-GB"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35F853-7961-489F-A01A-9828443D927F}" type="slidenum">
              <a:rPr lang="en-GB" altLang="en-US" smtClean="0"/>
              <a:pPr/>
              <a:t>69</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9E0838-4CB5-4115-A80E-C753C0D71705}" type="slidenum">
              <a:rPr lang="en-GB" altLang="en-US" smtClean="0"/>
              <a:pPr/>
              <a:t>7</a:t>
            </a:fld>
            <a:endParaRPr lang="en-GB"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BE89C1-3480-4AF6-ACD2-E9C136769B07}" type="slidenum">
              <a:rPr lang="en-GB" altLang="en-US" smtClean="0"/>
              <a:pPr/>
              <a:t>70</a:t>
            </a:fld>
            <a:endParaRPr lang="en-GB"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DDE5A0-F378-4E38-9309-9F3D0DCFFC6F}" type="slidenum">
              <a:rPr lang="en-GB" altLang="en-US" smtClean="0"/>
              <a:pPr/>
              <a:t>71</a:t>
            </a:fld>
            <a:endParaRPr lang="en-GB"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0EDE6B-04AB-40D3-BA9C-E6573B975B9B}" type="slidenum">
              <a:rPr lang="en-GB" altLang="en-US" smtClean="0"/>
              <a:pPr/>
              <a:t>72</a:t>
            </a:fld>
            <a:endParaRPr lang="en-GB"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4401E2-AB7C-4023-BA14-227B6E63E0E0}" type="slidenum">
              <a:rPr lang="en-GB" altLang="en-US" smtClean="0"/>
              <a:pPr/>
              <a:t>73</a:t>
            </a:fld>
            <a:endParaRPr lang="en-GB"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7ADB32-697A-4720-BD2D-7996606C7F01}" type="slidenum">
              <a:rPr lang="en-GB" altLang="en-US" smtClean="0"/>
              <a:pPr/>
              <a:t>74</a:t>
            </a:fld>
            <a:endParaRPr lang="en-GB"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F31ED8-0310-4129-9049-6CD2CC7D5F69}" type="slidenum">
              <a:rPr lang="en-GB" altLang="en-US" smtClean="0"/>
              <a:pPr/>
              <a:t>75</a:t>
            </a:fld>
            <a:endParaRPr lang="en-GB"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A437B-B97C-4B68-98F2-2A044336D141}" type="slidenum">
              <a:rPr lang="en-GB" altLang="en-US" smtClean="0"/>
              <a:pPr/>
              <a:t>76</a:t>
            </a:fld>
            <a:endParaRPr lang="en-GB"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BC0056-60EC-4762-ACC7-FE73A29C9244}" type="slidenum">
              <a:rPr lang="en-GB" altLang="en-US" smtClean="0"/>
              <a:pPr/>
              <a:t>77</a:t>
            </a:fld>
            <a:endParaRPr lang="en-GB"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1FFE02-1DEE-45A1-9B8C-DB05A2C9382A}" type="slidenum">
              <a:rPr lang="en-GB" altLang="en-US" smtClean="0"/>
              <a:pPr/>
              <a:t>78</a:t>
            </a:fld>
            <a:endParaRPr lang="en-GB"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7344AC-9244-48A6-82A5-5D6E70C82982}" type="slidenum">
              <a:rPr lang="en-GB" altLang="en-US" smtClean="0"/>
              <a:pPr/>
              <a:t>79</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4A5F3D-2DF6-412A-99D7-DAA230306BE4}" type="slidenum">
              <a:rPr lang="en-GB" altLang="en-US" smtClean="0"/>
              <a:pPr/>
              <a:t>8</a:t>
            </a:fld>
            <a:endParaRPr lang="en-GB"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F7FC4C-8026-471D-82C8-1A7D27DCC2F4}" type="slidenum">
              <a:rPr lang="en-GB" altLang="en-US" smtClean="0"/>
              <a:pPr/>
              <a:t>80</a:t>
            </a:fld>
            <a:endParaRPr lang="en-GB"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3B364F-B36A-45C5-8455-A38D858AB9A4}" type="slidenum">
              <a:rPr lang="en-GB" altLang="en-US" smtClean="0"/>
              <a:pPr/>
              <a:t>81</a:t>
            </a:fld>
            <a:endParaRPr lang="en-GB" alt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B8B72F-755A-4DA3-BA70-017D740D562A}" type="slidenum">
              <a:rPr lang="en-GB" altLang="en-US" smtClean="0"/>
              <a:pPr/>
              <a:t>82</a:t>
            </a:fld>
            <a:endParaRPr lang="en-GB" alt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37851D-38AD-4BB8-8920-821F08359754}" type="slidenum">
              <a:rPr lang="en-GB" altLang="en-US" smtClean="0"/>
              <a:pPr/>
              <a:t>83</a:t>
            </a:fld>
            <a:endParaRPr lang="en-GB" alt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C5C10D-DB4E-4B9F-8421-73E93488A4D2}" type="slidenum">
              <a:rPr lang="en-GB" altLang="en-US" smtClean="0"/>
              <a:pPr/>
              <a:t>84</a:t>
            </a:fld>
            <a:endParaRPr lang="en-GB" alt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DF1FAB-A8A5-469F-8237-A9FD8D59D0B9}" type="slidenum">
              <a:rPr lang="en-GB" altLang="en-US" smtClean="0"/>
              <a:pPr/>
              <a:t>85</a:t>
            </a:fld>
            <a:endParaRPr lang="en-GB" alt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A57149-C0FE-459A-A2A2-9251081C6ECC}" type="slidenum">
              <a:rPr lang="en-GB" altLang="en-US" smtClean="0"/>
              <a:pPr/>
              <a:t>86</a:t>
            </a:fld>
            <a:endParaRPr lang="en-GB" alt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4CECD6-693F-4E7D-9465-CD6903164090}" type="slidenum">
              <a:rPr lang="en-GB" altLang="en-US" smtClean="0"/>
              <a:pPr/>
              <a:t>87</a:t>
            </a:fld>
            <a:endParaRPr lang="en-GB" alt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85FC92-9CC1-44C4-9DE2-1EC7041D930F}" type="slidenum">
              <a:rPr lang="en-GB" altLang="en-US" smtClean="0"/>
              <a:pPr/>
              <a:t>88</a:t>
            </a:fld>
            <a:endParaRPr lang="en-GB" alt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851094-37EB-457D-8E2D-E056C2AB0ACF}" type="slidenum">
              <a:rPr lang="en-GB" altLang="en-US" smtClean="0"/>
              <a:pPr/>
              <a:t>89</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899C9A-1A6D-44A2-8061-7F03BCC637BD}" type="slidenum">
              <a:rPr lang="en-GB" altLang="en-US" smtClean="0"/>
              <a:pPr/>
              <a:t>9</a:t>
            </a:fld>
            <a:endParaRPr lang="en-GB" alt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6791B4-1D52-424D-AFFC-3752B29A981D}" type="slidenum">
              <a:rPr lang="en-GB" altLang="en-US" smtClean="0"/>
              <a:pPr/>
              <a:t>90</a:t>
            </a:fld>
            <a:endParaRPr lang="en-GB" alt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570A41-69BA-4D52-A343-13675CFB5748}" type="slidenum">
              <a:rPr lang="en-GB" altLang="en-US" smtClean="0"/>
              <a:pPr/>
              <a:t>91</a:t>
            </a:fld>
            <a:endParaRPr lang="en-GB" alt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4E3A07-A880-49DC-AE4A-BD867727BEFA}" type="slidenum">
              <a:rPr lang="en-GB" altLang="en-US" smtClean="0"/>
              <a:pPr/>
              <a:t>92</a:t>
            </a:fld>
            <a:endParaRPr lang="en-GB" alt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CB1725-4C2D-47CB-B715-DF9A66809476}" type="slidenum">
              <a:rPr lang="en-GB" altLang="en-US" smtClean="0"/>
              <a:pPr/>
              <a:t>93</a:t>
            </a:fld>
            <a:endParaRPr lang="en-GB" alt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1FD40A-EB53-4F8D-A5DA-43A8F3B00E40}" type="slidenum">
              <a:rPr lang="en-GB" altLang="en-US" smtClean="0"/>
              <a:pPr/>
              <a:t>94</a:t>
            </a:fld>
            <a:endParaRPr lang="en-GB" alt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925B5D-258B-4916-840D-FD154A8480BC}" type="slidenum">
              <a:rPr lang="en-GB" altLang="en-US" smtClean="0"/>
              <a:pPr/>
              <a:t>95</a:t>
            </a:fld>
            <a:endParaRPr lang="en-GB" alt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B088CB-97D5-4C3E-B7DA-D8F8012C7CAB}" type="slidenum">
              <a:rPr lang="en-GB" altLang="en-US" smtClean="0"/>
              <a:pPr/>
              <a:t>96</a:t>
            </a:fld>
            <a:endParaRPr lang="en-GB" alt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F702C7-889E-47B0-8A36-A015C69D4FCA}" type="slidenum">
              <a:rPr lang="en-GB" altLang="en-US" smtClean="0"/>
              <a:pPr/>
              <a:t>97</a:t>
            </a:fld>
            <a:endParaRPr lang="en-GB" alt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46EE6F-9DE3-4891-82EB-C1AED8FECD5A}" type="slidenum">
              <a:rPr lang="en-GB" altLang="en-US" smtClean="0"/>
              <a:pPr/>
              <a:t>98</a:t>
            </a:fld>
            <a:endParaRPr lang="en-GB" alt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B1F168-862C-44BB-BDD0-22C332D99D2C}" type="slidenum">
              <a:rPr lang="en-GB" altLang="en-US" smtClean="0"/>
              <a:pPr/>
              <a:t>99</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DDC6D7-357A-44B0-9948-D857BD0D80C9}" type="datetime1">
              <a:rPr lang="en-US"/>
              <a:pPr>
                <a:defRPr/>
              </a:pPr>
              <a:t>8/19/2017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53E9B-63FB-479E-8928-3ABD03B97E7F}" type="slidenum">
              <a:rPr lang="en-US" altLang="en-US"/>
              <a:pPr>
                <a:defRPr/>
              </a:pPr>
              <a:t>‹#›</a:t>
            </a:fld>
            <a:endParaRPr lang="en-US" altLang="en-US"/>
          </a:p>
        </p:txBody>
      </p:sp>
    </p:spTree>
    <p:extLst>
      <p:ext uri="{BB962C8B-B14F-4D97-AF65-F5344CB8AC3E}">
        <p14:creationId xmlns:p14="http://schemas.microsoft.com/office/powerpoint/2010/main" val="242351858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15DB55-BF3D-4C14-8F37-31C2EBF4A23D}" type="datetime1">
              <a:rPr lang="en-US"/>
              <a:pPr>
                <a:defRPr/>
              </a:pPr>
              <a:t>8/19/2017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68119B-A2D6-444B-A9DD-B3356FC6F432}" type="slidenum">
              <a:rPr lang="en-US" altLang="en-US"/>
              <a:pPr>
                <a:defRPr/>
              </a:pPr>
              <a:t>‹#›</a:t>
            </a:fld>
            <a:endParaRPr lang="en-US" altLang="en-US"/>
          </a:p>
        </p:txBody>
      </p:sp>
    </p:spTree>
    <p:extLst>
      <p:ext uri="{BB962C8B-B14F-4D97-AF65-F5344CB8AC3E}">
        <p14:creationId xmlns:p14="http://schemas.microsoft.com/office/powerpoint/2010/main" val="14207017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AB328F-6570-4831-8089-49F142D58745}" type="datetime1">
              <a:rPr lang="en-US"/>
              <a:pPr>
                <a:defRPr/>
              </a:pPr>
              <a:t>8/19/2017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E5D631-1B68-4281-B539-05D3D58535C0}" type="slidenum">
              <a:rPr lang="en-US" altLang="en-US"/>
              <a:pPr>
                <a:defRPr/>
              </a:pPr>
              <a:t>‹#›</a:t>
            </a:fld>
            <a:endParaRPr lang="en-US" altLang="en-US"/>
          </a:p>
        </p:txBody>
      </p:sp>
    </p:spTree>
    <p:extLst>
      <p:ext uri="{BB962C8B-B14F-4D97-AF65-F5344CB8AC3E}">
        <p14:creationId xmlns:p14="http://schemas.microsoft.com/office/powerpoint/2010/main" val="53368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BB0593-AF6B-46EB-82E9-7BBF74FFD058}" type="datetime1">
              <a:rPr lang="en-US"/>
              <a:pPr>
                <a:defRPr/>
              </a:pPr>
              <a:t>8/19/2017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EFCDC6-0BE0-4F50-A715-0E8901591F86}" type="slidenum">
              <a:rPr lang="en-US" altLang="en-US"/>
              <a:pPr>
                <a:defRPr/>
              </a:pPr>
              <a:t>‹#›</a:t>
            </a:fld>
            <a:endParaRPr lang="en-US" altLang="en-US"/>
          </a:p>
        </p:txBody>
      </p:sp>
    </p:spTree>
    <p:extLst>
      <p:ext uri="{BB962C8B-B14F-4D97-AF65-F5344CB8AC3E}">
        <p14:creationId xmlns:p14="http://schemas.microsoft.com/office/powerpoint/2010/main" val="30806108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FCC706-6F55-4FBD-B7C6-04DEE2B475FA}" type="datetime1">
              <a:rPr lang="en-US"/>
              <a:pPr>
                <a:defRPr/>
              </a:pPr>
              <a:t>8/19/2017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7421E5-3256-46ED-9BF2-6358390500F8}" type="slidenum">
              <a:rPr lang="en-US" altLang="en-US"/>
              <a:pPr>
                <a:defRPr/>
              </a:pPr>
              <a:t>‹#›</a:t>
            </a:fld>
            <a:endParaRPr lang="en-US" altLang="en-US"/>
          </a:p>
        </p:txBody>
      </p:sp>
    </p:spTree>
    <p:extLst>
      <p:ext uri="{BB962C8B-B14F-4D97-AF65-F5344CB8AC3E}">
        <p14:creationId xmlns:p14="http://schemas.microsoft.com/office/powerpoint/2010/main" val="19416728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BB9DBD-3E88-4B37-816D-AC803C0AC2AB}" type="datetime1">
              <a:rPr lang="en-US"/>
              <a:pPr>
                <a:defRPr/>
              </a:pPr>
              <a:t>8/19/2017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4C2C56-2C01-4A0C-94B2-A953DC32B2C8}" type="slidenum">
              <a:rPr lang="en-US" altLang="en-US"/>
              <a:pPr>
                <a:defRPr/>
              </a:pPr>
              <a:t>‹#›</a:t>
            </a:fld>
            <a:endParaRPr lang="en-US" altLang="en-US"/>
          </a:p>
        </p:txBody>
      </p:sp>
    </p:spTree>
    <p:extLst>
      <p:ext uri="{BB962C8B-B14F-4D97-AF65-F5344CB8AC3E}">
        <p14:creationId xmlns:p14="http://schemas.microsoft.com/office/powerpoint/2010/main" val="6973510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99FA2D-DBB4-441D-A15B-897168E903BF}" type="datetime1">
              <a:rPr lang="en-US"/>
              <a:pPr>
                <a:defRPr/>
              </a:pPr>
              <a:t>8/19/2017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97ADB7-B50F-479E-80D2-5C4C5FC30513}" type="slidenum">
              <a:rPr lang="en-US" altLang="en-US"/>
              <a:pPr>
                <a:defRPr/>
              </a:pPr>
              <a:t>‹#›</a:t>
            </a:fld>
            <a:endParaRPr lang="en-US" altLang="en-US"/>
          </a:p>
        </p:txBody>
      </p:sp>
    </p:spTree>
    <p:extLst>
      <p:ext uri="{BB962C8B-B14F-4D97-AF65-F5344CB8AC3E}">
        <p14:creationId xmlns:p14="http://schemas.microsoft.com/office/powerpoint/2010/main" val="25971007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C21DDD-20B0-48F5-8621-041855B359E0}" type="datetime1">
              <a:rPr lang="en-US"/>
              <a:pPr>
                <a:defRPr/>
              </a:pPr>
              <a:t>8/19/2017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DB75DC-70BC-41BD-9D1F-DF63CF2C9C90}" type="slidenum">
              <a:rPr lang="en-US" altLang="en-US"/>
              <a:pPr>
                <a:defRPr/>
              </a:pPr>
              <a:t>‹#›</a:t>
            </a:fld>
            <a:endParaRPr lang="en-US" altLang="en-US"/>
          </a:p>
        </p:txBody>
      </p:sp>
    </p:spTree>
    <p:extLst>
      <p:ext uri="{BB962C8B-B14F-4D97-AF65-F5344CB8AC3E}">
        <p14:creationId xmlns:p14="http://schemas.microsoft.com/office/powerpoint/2010/main" val="406453379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F16065-328B-4539-A668-9F3CA5F869C3}" type="datetime1">
              <a:rPr lang="en-US"/>
              <a:pPr>
                <a:defRPr/>
              </a:pPr>
              <a:t>8/19/2017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65EC7F8-C61A-49B6-AAB8-382F76FD545B}" type="slidenum">
              <a:rPr lang="en-US" altLang="en-US"/>
              <a:pPr>
                <a:defRPr/>
              </a:pPr>
              <a:t>‹#›</a:t>
            </a:fld>
            <a:endParaRPr lang="en-US" altLang="en-US"/>
          </a:p>
        </p:txBody>
      </p:sp>
    </p:spTree>
    <p:extLst>
      <p:ext uri="{BB962C8B-B14F-4D97-AF65-F5344CB8AC3E}">
        <p14:creationId xmlns:p14="http://schemas.microsoft.com/office/powerpoint/2010/main" val="9990450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1C2614-C7BB-4E4F-8A9E-D0EBC10CDCC7}" type="datetime1">
              <a:rPr lang="en-US"/>
              <a:pPr>
                <a:defRPr/>
              </a:pPr>
              <a:t>8/19/2017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C7A78A-7ECA-411A-BB65-AEA9B2C55A46}" type="slidenum">
              <a:rPr lang="en-US" altLang="en-US"/>
              <a:pPr>
                <a:defRPr/>
              </a:pPr>
              <a:t>‹#›</a:t>
            </a:fld>
            <a:endParaRPr lang="en-US" altLang="en-US"/>
          </a:p>
        </p:txBody>
      </p:sp>
    </p:spTree>
    <p:extLst>
      <p:ext uri="{BB962C8B-B14F-4D97-AF65-F5344CB8AC3E}">
        <p14:creationId xmlns:p14="http://schemas.microsoft.com/office/powerpoint/2010/main" val="20733957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95D8A8-0216-4526-90A2-C41AD2EBC4CE}" type="datetime1">
              <a:rPr lang="en-US"/>
              <a:pPr>
                <a:defRPr/>
              </a:pPr>
              <a:t>8/19/2017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552AE8-F629-471A-91E9-6E8504A40696}" type="slidenum">
              <a:rPr lang="en-US" altLang="en-US"/>
              <a:pPr>
                <a:defRPr/>
              </a:pPr>
              <a:t>‹#›</a:t>
            </a:fld>
            <a:endParaRPr lang="en-US" altLang="en-US"/>
          </a:p>
        </p:txBody>
      </p:sp>
    </p:spTree>
    <p:extLst>
      <p:ext uri="{BB962C8B-B14F-4D97-AF65-F5344CB8AC3E}">
        <p14:creationId xmlns:p14="http://schemas.microsoft.com/office/powerpoint/2010/main" val="10911002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5A02A4F-D1DB-4AAE-A31E-4054FDC5228B}" type="datetime1">
              <a:rPr lang="en-US"/>
              <a:pPr>
                <a:defRPr/>
              </a:pPr>
              <a:t>8/19/2017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753B4A1-0CA5-45B5-A2BE-D277A4CD6C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arget="../media/image11.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s>
</file>

<file path=ppt/slides/_rels/slide100.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31.jpe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arget="../media/image11.jpe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116.xml.rels><?xml version="1.0" encoding="UTF-8" standalone="yes" ?><Relationships xmlns="http://schemas.openxmlformats.org/package/2006/relationships"><Relationship Id="rId3" Target="../media/image142.jpeg" Type="http://schemas.openxmlformats.org/officeDocument/2006/relationships/image"/><Relationship Id="rId2" Target="../notesSlides/notesSlide116.xml" Type="http://schemas.openxmlformats.org/officeDocument/2006/relationships/notesSlide"/><Relationship Id="rId1" Target="../slideLayouts/slideLayout2.xml" Type="http://schemas.openxmlformats.org/officeDocument/2006/relationships/slideLayout"/></Relationships>
</file>

<file path=ppt/slides/_rels/slide117.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118.xml.rels><?xml version="1.0" encoding="UTF-8" standalone="yes" ?><Relationships xmlns="http://schemas.openxmlformats.org/package/2006/relationships"><Relationship Id="rId3" Target="../media/image147.jpeg" Type="http://schemas.openxmlformats.org/officeDocument/2006/relationships/image"/><Relationship Id="rId2" Target="../notesSlides/notesSlide118.xml" Type="http://schemas.openxmlformats.org/officeDocument/2006/relationships/notesSlide"/><Relationship Id="rId1" Target="../slideLayouts/slideLayout2.xml" Type="http://schemas.openxmlformats.org/officeDocument/2006/relationships/slideLayout"/></Relationships>
</file>

<file path=ppt/slides/_rels/slide119.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4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arget="../media/image30.jpeg" Type="http://schemas.openxmlformats.org/officeDocument/2006/relationships/image"/><Relationship Id="rId2" Target="../notesSlides/notesSlide25.xml" Type="http://schemas.openxmlformats.org/officeDocument/2006/relationships/notesSlide"/><Relationship Id="rId1" Target="../slideLayouts/slideLayout2.xml" Type="http://schemas.openxmlformats.org/officeDocument/2006/relationships/slideLayout"/><Relationship Id="rId6" Target="../media/image33.png" Type="http://schemas.openxmlformats.org/officeDocument/2006/relationships/image"/><Relationship Id="rId5" Target="../media/image32.png" Type="http://schemas.openxmlformats.org/officeDocument/2006/relationships/image"/><Relationship Id="rId4" Target="../media/image31.jpeg" Type="http://schemas.openxmlformats.org/officeDocument/2006/relationships/image"/></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arget="../media/image51.jpeg" Type="http://schemas.openxmlformats.org/officeDocument/2006/relationships/image"/><Relationship Id="rId2" Target="../notesSlides/notesSlide36.xml" Type="http://schemas.openxmlformats.org/officeDocument/2006/relationships/notesSlid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arget="../media/image56.jpeg" Type="http://schemas.openxmlformats.org/officeDocument/2006/relationships/image"/><Relationship Id="rId2" Target="../notesSlides/notesSlide41.xml" Type="http://schemas.openxmlformats.org/officeDocument/2006/relationships/notesSlide"/><Relationship Id="rId1" Target="../slideLayouts/slideLayout2.xml" Type="http://schemas.openxmlformats.org/officeDocument/2006/relationships/slideLayout"/></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50.jpeg"/></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4.xml.rels><?xml version="1.0" encoding="UTF-8" standalone="yes" ?><Relationships xmlns="http://schemas.openxmlformats.org/package/2006/relationships"><Relationship Id="rId3" Target="../media/image69.jpeg" Type="http://schemas.openxmlformats.org/officeDocument/2006/relationships/image"/><Relationship Id="rId2" Target="../notesSlides/notesSlide54.xml" Type="http://schemas.openxmlformats.org/officeDocument/2006/relationships/notesSlide"/><Relationship Id="rId1" Target="../slideLayouts/slideLayout2.xml" Type="http://schemas.openxmlformats.org/officeDocument/2006/relationships/slideLayout"/><Relationship Id="rId4" Target="../media/image77.jpeg" Type="http://schemas.openxmlformats.org/officeDocument/2006/relationships/image"/></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5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arget="../media/image86.jpeg" Type="http://schemas.openxmlformats.org/officeDocument/2006/relationships/image"/><Relationship Id="rId2" Target="../notesSlides/notesSlide62.xml" Type="http://schemas.openxmlformats.org/officeDocument/2006/relationships/notesSlide"/><Relationship Id="rId1" Target="../slideLayouts/slideLayout2.xml" Type="http://schemas.openxmlformats.org/officeDocument/2006/relationships/slideLayout"/></Relationships>
</file>

<file path=ppt/slides/_rels/slide63.xml.rels><?xml version="1.0" encoding="UTF-8" standalone="yes" ?><Relationships xmlns="http://schemas.openxmlformats.org/package/2006/relationships"><Relationship Id="rId3" Target="../media/image87.jpeg" Type="http://schemas.openxmlformats.org/officeDocument/2006/relationships/image"/><Relationship Id="rId2" Target="../notesSlides/notesSlide63.xml" Type="http://schemas.openxmlformats.org/officeDocument/2006/relationships/notesSlide"/><Relationship Id="rId1" Target="../slideLayouts/slideLayout2.xml" Type="http://schemas.openxmlformats.org/officeDocument/2006/relationships/slideLayout"/></Relationships>
</file>

<file path=ppt/slides/_rels/slide6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arget="../media/image89.jpeg" Type="http://schemas.openxmlformats.org/officeDocument/2006/relationships/image"/><Relationship Id="rId2" Target="../notesSlides/notesSlide65.xml" Type="http://schemas.openxmlformats.org/officeDocument/2006/relationships/notesSlide"/><Relationship Id="rId1" Target="../slideLayouts/slideLayout2.xml" Type="http://schemas.openxmlformats.org/officeDocument/2006/relationships/slideLayout"/></Relationships>
</file>

<file path=ppt/slides/_rels/slide66.xml.rels><?xml version="1.0" encoding="UTF-8" standalone="yes" ?><Relationships xmlns="http://schemas.openxmlformats.org/package/2006/relationships"><Relationship Id="rId3" Target="../media/image90.png" Type="http://schemas.openxmlformats.org/officeDocument/2006/relationships/image"/><Relationship Id="rId2" Target="../notesSlides/notesSlide66.xml" Type="http://schemas.openxmlformats.org/officeDocument/2006/relationships/notesSlide"/><Relationship Id="rId1" Target="../slideLayouts/slideLayout2.xml" Type="http://schemas.openxmlformats.org/officeDocument/2006/relationships/slideLayout"/><Relationship Id="rId4" Target="../media/image91.jpeg" Type="http://schemas.openxmlformats.org/officeDocument/2006/relationships/image"/></Relationships>
</file>

<file path=ppt/slides/_rels/slide6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cid:image005.jpg@01D0BA34.7B49E350" TargetMode="External"/><Relationship Id="rId5" Type="http://schemas.openxmlformats.org/officeDocument/2006/relationships/image" Target="../media/image93.jpeg"/><Relationship Id="rId4" Type="http://schemas.openxmlformats.org/officeDocument/2006/relationships/image" Target="cid:image004.jpg@01D0BA34.7B49E350"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arget="../media/image97.jpeg" Type="http://schemas.openxmlformats.org/officeDocument/2006/relationships/image"/><Relationship Id="rId2" Target="../notesSlides/notesSlide71.xml" Type="http://schemas.openxmlformats.org/officeDocument/2006/relationships/notesSlide"/><Relationship Id="rId1" Target="../slideLayouts/slideLayout2.xml" Type="http://schemas.openxmlformats.org/officeDocument/2006/relationships/slideLayout"/></Relationships>
</file>

<file path=ppt/slides/_rels/slide7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arget="../media/image99.jpeg" Type="http://schemas.openxmlformats.org/officeDocument/2006/relationships/image"/><Relationship Id="rId2" Target="../notesSlides/notesSlide73.xml" Type="http://schemas.openxmlformats.org/officeDocument/2006/relationships/notesSlide"/><Relationship Id="rId1" Target="../slideLayouts/slideLayout2.xml" Type="http://schemas.openxmlformats.org/officeDocument/2006/relationships/slideLayout"/></Relationships>
</file>

<file path=ppt/slides/_rels/slide7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jpeg"/></Relationships>
</file>

<file path=ppt/slides/_rels/slide75.xml.rels><?xml version="1.0" encoding="UTF-8" standalone="yes" ?><Relationships xmlns="http://schemas.openxmlformats.org/package/2006/relationships"><Relationship Id="rId3" Target="../media/image103.jpeg" Type="http://schemas.openxmlformats.org/officeDocument/2006/relationships/image"/><Relationship Id="rId2" Target="../notesSlides/notesSlide75.xml" Type="http://schemas.openxmlformats.org/officeDocument/2006/relationships/notesSlide"/><Relationship Id="rId1" Target="../slideLayouts/slideLayout2.xml" Type="http://schemas.openxmlformats.org/officeDocument/2006/relationships/slideLayout"/></Relationships>
</file>

<file path=ppt/slides/_rels/slide7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7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arget="../media/image108.jpeg" Type="http://schemas.openxmlformats.org/officeDocument/2006/relationships/image"/><Relationship Id="rId2" Target="../notesSlides/notesSlide80.xml" Type="http://schemas.openxmlformats.org/officeDocument/2006/relationships/notesSlide"/><Relationship Id="rId1" Target="../slideLayouts/slideLayout2.xml" Type="http://schemas.openxmlformats.org/officeDocument/2006/relationships/slideLayout"/></Relationships>
</file>

<file path=ppt/slides/_rels/slide8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arget="../media/image110.jpeg" Type="http://schemas.openxmlformats.org/officeDocument/2006/relationships/image"/><Relationship Id="rId2" Target="../notesSlides/notesSlide83.xml" Type="http://schemas.openxmlformats.org/officeDocument/2006/relationships/notesSlide"/><Relationship Id="rId1" Target="../slideLayouts/slideLayout2.xml" Type="http://schemas.openxmlformats.org/officeDocument/2006/relationships/slideLayout"/></Relationships>
</file>

<file path=ppt/slides/_rels/slide8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arget="../media/image112.jpeg" Type="http://schemas.openxmlformats.org/officeDocument/2006/relationships/image"/><Relationship Id="rId2" Target="../notesSlides/notesSlide85.xml" Type="http://schemas.openxmlformats.org/officeDocument/2006/relationships/notesSlide"/><Relationship Id="rId1" Target="../slideLayouts/slideLayout2.xml" Type="http://schemas.openxmlformats.org/officeDocument/2006/relationships/slideLayout"/></Relationships>
</file>

<file path=ppt/slides/_rels/slide8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arget="../media/image114.jpeg" Type="http://schemas.openxmlformats.org/officeDocument/2006/relationships/image"/><Relationship Id="rId2" Target="../notesSlides/notesSlide87.xml" Type="http://schemas.openxmlformats.org/officeDocument/2006/relationships/notesSlide"/><Relationship Id="rId1" Target="../slideLayouts/slideLayout2.xml" Type="http://schemas.openxmlformats.org/officeDocument/2006/relationships/slideLayout"/><Relationship Id="rId4" Target="../media/image115.jpeg" Type="http://schemas.openxmlformats.org/officeDocument/2006/relationships/image"/></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19.jpeg"/><Relationship Id="rId7" Type="http://schemas.openxmlformats.org/officeDocument/2006/relationships/image" Target="../media/image123.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20.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arget="../media/image125.jpeg" Type="http://schemas.openxmlformats.org/officeDocument/2006/relationships/image"/><Relationship Id="rId2" Target="../notesSlides/notesSlide96.xml" Type="http://schemas.openxmlformats.org/officeDocument/2006/relationships/notesSlide"/><Relationship Id="rId1" Target="../slideLayouts/slideLayout2.xml" Type="http://schemas.openxmlformats.org/officeDocument/2006/relationships/slideLayout"/></Relationships>
</file>

<file path=ppt/slides/_rels/slide9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98.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128.jpeg"/><Relationship Id="rId4" Type="http://schemas.openxmlformats.org/officeDocument/2006/relationships/image" Target="cid:image003.jpg@01D0C8A1.D4297140"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cid:image004.jpg@01D0C8A1.D42971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C:\Documents and Settings\esther.muthoni\Local Settings\Temp\Temporary Directory 6 for GDC New Logos.zip\GDC New Logos\GDC New Logo - Aug 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724400"/>
            <a:ext cx="19923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ctrTitle"/>
          </p:nvPr>
        </p:nvSpPr>
        <p:spPr>
          <a:xfrm>
            <a:off x="381000" y="790575"/>
            <a:ext cx="8001000" cy="2105025"/>
          </a:xfrm>
        </p:spPr>
        <p:txBody>
          <a:bodyPr/>
          <a:lstStyle/>
          <a:p>
            <a:pPr eaLnBrk="1" hangingPunct="1">
              <a:defRPr/>
            </a:pPr>
            <a:r>
              <a:rPr lang="en-US" altLang="en-US" sz="3200" b="1" dirty="0" smtClean="0">
                <a:solidFill>
                  <a:schemeClr val="accent1">
                    <a:lumMod val="75000"/>
                  </a:schemeClr>
                </a:solidFill>
                <a:ea typeface="Calibri" panose="020F0502020204030204" pitchFamily="34" charset="0"/>
                <a:cs typeface="Calibri" panose="020F0502020204030204" pitchFamily="34" charset="0"/>
              </a:rPr>
              <a:t>Upscaling Basic Sanitation for the Urban Poor</a:t>
            </a:r>
            <a:br>
              <a:rPr lang="en-US" altLang="en-US" sz="3200" b="1" dirty="0" smtClean="0">
                <a:solidFill>
                  <a:schemeClr val="accent1">
                    <a:lumMod val="75000"/>
                  </a:schemeClr>
                </a:solidFill>
                <a:ea typeface="Calibri" panose="020F0502020204030204" pitchFamily="34" charset="0"/>
                <a:cs typeface="Calibri" panose="020F0502020204030204" pitchFamily="34" charset="0"/>
              </a:rPr>
            </a:br>
            <a:r>
              <a:rPr lang="en-US" altLang="en-US" sz="3200" b="1" dirty="0" smtClean="0">
                <a:solidFill>
                  <a:schemeClr val="accent1">
                    <a:lumMod val="75000"/>
                  </a:schemeClr>
                </a:solidFill>
                <a:ea typeface="Calibri" panose="020F0502020204030204" pitchFamily="34" charset="0"/>
                <a:cs typeface="Calibri" panose="020F0502020204030204" pitchFamily="34" charset="0"/>
              </a:rPr>
              <a:t>(UBSUP)</a:t>
            </a:r>
            <a:br>
              <a:rPr lang="en-US" altLang="en-US" sz="3200" b="1" dirty="0" smtClean="0">
                <a:solidFill>
                  <a:schemeClr val="accent1">
                    <a:lumMod val="75000"/>
                  </a:schemeClr>
                </a:solidFill>
                <a:ea typeface="Calibri" panose="020F0502020204030204" pitchFamily="34" charset="0"/>
                <a:cs typeface="Calibri" panose="020F0502020204030204" pitchFamily="34" charset="0"/>
              </a:rPr>
            </a:br>
            <a:endParaRPr lang="en-US" altLang="en-US" sz="3200" b="1" dirty="0" smtClean="0">
              <a:solidFill>
                <a:schemeClr val="accent1">
                  <a:lumMod val="75000"/>
                </a:schemeClr>
              </a:solidFill>
              <a:ea typeface="Calibri" panose="020F0502020204030204" pitchFamily="34" charset="0"/>
              <a:cs typeface="Calibri" panose="020F0502020204030204" pitchFamily="34" charset="0"/>
            </a:endParaRPr>
          </a:p>
        </p:txBody>
      </p:sp>
      <p:sp>
        <p:nvSpPr>
          <p:cNvPr id="2" name="Date Placeholder 1"/>
          <p:cNvSpPr>
            <a:spLocks noGrp="1"/>
          </p:cNvSpPr>
          <p:nvPr>
            <p:ph type="dt" sz="quarter" idx="10"/>
          </p:nvPr>
        </p:nvSpPr>
        <p:spPr/>
        <p:txBody>
          <a:bodyPr/>
          <a:lstStyle/>
          <a:p>
            <a:pPr>
              <a:defRPr/>
            </a:pPr>
            <a:fld id="{8FC161E3-4D88-45FA-A893-1316E7DA9281}" type="datetime1">
              <a:rPr lang="en-US"/>
              <a:pPr>
                <a:defRPr/>
              </a:pPr>
              <a:t>8/19/2017</a:t>
            </a:fld>
            <a:endParaRPr lang="en-US"/>
          </a:p>
        </p:txBody>
      </p:sp>
      <p:sp>
        <p:nvSpPr>
          <p:cNvPr id="41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2E6DABF-5757-4E81-9FE2-34EDF4BB6CDB}" type="slidenum">
              <a:rPr lang="en-US" altLang="en-US" sz="1200" smtClean="0">
                <a:solidFill>
                  <a:srgbClr val="898989"/>
                </a:solidFill>
              </a:rPr>
              <a:pPr>
                <a:spcBef>
                  <a:spcPct val="0"/>
                </a:spcBef>
                <a:buFontTx/>
                <a:buNone/>
              </a:pPr>
              <a:t>1</a:t>
            </a:fld>
            <a:endParaRPr lang="en-US" altLang="en-US" sz="1200" smtClean="0">
              <a:solidFill>
                <a:srgbClr val="898989"/>
              </a:solidFill>
            </a:endParaRPr>
          </a:p>
        </p:txBody>
      </p:sp>
      <p:pic>
        <p:nvPicPr>
          <p:cNvPr id="4102" name="Picture 7" descr="C:\Documents and Settings\admin\Desktop\charlote\masc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2288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5"/>
          <p:cNvSpPr txBox="1">
            <a:spLocks noChangeArrowheads="1"/>
          </p:cNvSpPr>
          <p:nvPr/>
        </p:nvSpPr>
        <p:spPr bwMode="auto">
          <a:xfrm>
            <a:off x="304800" y="2655888"/>
            <a:ext cx="8077200" cy="1016000"/>
          </a:xfrm>
          <a:prstGeom prst="rect">
            <a:avLst/>
          </a:prstGeom>
          <a:solidFill>
            <a:schemeClr val="bg1">
              <a:lumMod val="85000"/>
            </a:schemeClr>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altLang="en-US" sz="2800" b="1" dirty="0" smtClean="0">
                <a:solidFill>
                  <a:schemeClr val="accent1">
                    <a:lumMod val="75000"/>
                  </a:schemeClr>
                </a:solidFill>
              </a:rPr>
              <a:t>Construction of DTFs </a:t>
            </a:r>
            <a:br>
              <a:rPr lang="en-GB" altLang="en-US" sz="2800" b="1" dirty="0" smtClean="0">
                <a:solidFill>
                  <a:schemeClr val="accent1">
                    <a:lumMod val="75000"/>
                  </a:schemeClr>
                </a:solidFill>
              </a:rPr>
            </a:br>
            <a:r>
              <a:rPr lang="en-GB" altLang="en-US" sz="3200" b="1" dirty="0" smtClean="0">
                <a:solidFill>
                  <a:srgbClr val="C00000"/>
                </a:solidFill>
              </a:rPr>
              <a:t>DO´s &amp; DON´Ts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Which</a:t>
            </a:r>
            <a:r>
              <a:rPr lang="en-GB" altLang="en-US" sz="3600" b="1" smtClean="0">
                <a:solidFill>
                  <a:schemeClr val="accent2"/>
                </a:solidFill>
                <a:cs typeface="Calibri" panose="020F0502020204030204" pitchFamily="34" charset="0"/>
              </a:rPr>
              <a:t> sequence of works is recommended?</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253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D6C7D0-7238-491E-A498-EB7E6EA19959}" type="slidenum">
              <a:rPr lang="en-US" altLang="en-US" sz="1200" smtClean="0">
                <a:solidFill>
                  <a:srgbClr val="898989"/>
                </a:solidFill>
              </a:rPr>
              <a:pPr>
                <a:spcBef>
                  <a:spcPct val="0"/>
                </a:spcBef>
                <a:buFontTx/>
                <a:buNone/>
              </a:pPr>
              <a:t>10</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6172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Font typeface="Calibri" panose="020F0502020204030204" pitchFamily="34" charset="0"/>
              <a:buAutoNum type="arabicPeriod"/>
            </a:pPr>
            <a:r>
              <a:rPr lang="en-GB" altLang="en-US" sz="2000">
                <a:solidFill>
                  <a:schemeClr val="tx2"/>
                </a:solidFill>
                <a:latin typeface="Arial" panose="020B0604020202020204" pitchFamily="34" charset="0"/>
              </a:rPr>
              <a:t>Mark total site and treatment modules with </a:t>
            </a:r>
            <a:r>
              <a:rPr lang="en-GB" altLang="en-US" sz="2000" b="1">
                <a:solidFill>
                  <a:schemeClr val="tx2"/>
                </a:solidFill>
                <a:latin typeface="Arial" panose="020B0604020202020204" pitchFamily="34" charset="0"/>
              </a:rPr>
              <a:t>cornerstones</a:t>
            </a:r>
            <a:endParaRPr lang="de-DE" altLang="en-US" sz="2000">
              <a:solidFill>
                <a:schemeClr val="tx2"/>
              </a:solidFill>
              <a:latin typeface="Arial" panose="020B0604020202020204" pitchFamily="34" charset="0"/>
            </a:endParaRPr>
          </a:p>
          <a:p>
            <a:pPr>
              <a:spcBef>
                <a:spcPct val="0"/>
              </a:spcBef>
              <a:spcAft>
                <a:spcPts val="1200"/>
              </a:spcAft>
              <a:buFont typeface="Calibri" panose="020F0502020204030204" pitchFamily="34" charset="0"/>
              <a:buAutoNum type="arabicPeriod"/>
            </a:pPr>
            <a:r>
              <a:rPr lang="en-GB" altLang="en-US" sz="2000" b="1">
                <a:solidFill>
                  <a:schemeClr val="tx2"/>
                </a:solidFill>
                <a:latin typeface="Arial" panose="020B0604020202020204" pitchFamily="34" charset="0"/>
              </a:rPr>
              <a:t>Clear site</a:t>
            </a:r>
            <a:r>
              <a:rPr lang="en-GB" altLang="en-US" sz="2000">
                <a:solidFill>
                  <a:schemeClr val="tx2"/>
                </a:solidFill>
                <a:latin typeface="Arial" panose="020B0604020202020204" pitchFamily="34" charset="0"/>
              </a:rPr>
              <a:t>, incl. removal of vegetation</a:t>
            </a:r>
            <a:endParaRPr lang="de-DE" altLang="en-US" sz="2000">
              <a:solidFill>
                <a:schemeClr val="tx2"/>
              </a:solidFill>
              <a:latin typeface="Arial" panose="020B0604020202020204" pitchFamily="34" charset="0"/>
            </a:endParaRPr>
          </a:p>
          <a:p>
            <a:pPr>
              <a:spcBef>
                <a:spcPct val="0"/>
              </a:spcBef>
              <a:spcAft>
                <a:spcPts val="1200"/>
              </a:spcAft>
              <a:buFont typeface="Calibri" panose="020F0502020204030204" pitchFamily="34" charset="0"/>
              <a:buAutoNum type="arabicPeriod"/>
            </a:pPr>
            <a:r>
              <a:rPr lang="en-GB" altLang="en-US" sz="2000">
                <a:solidFill>
                  <a:schemeClr val="tx2"/>
                </a:solidFill>
                <a:latin typeface="Arial" panose="020B0604020202020204" pitchFamily="34" charset="0"/>
              </a:rPr>
              <a:t>Set temporary </a:t>
            </a:r>
            <a:r>
              <a:rPr lang="en-GB" altLang="en-US" sz="2000" b="1">
                <a:solidFill>
                  <a:schemeClr val="tx2"/>
                </a:solidFill>
                <a:latin typeface="Arial" panose="020B0604020202020204" pitchFamily="34" charset="0"/>
              </a:rPr>
              <a:t>benchmark</a:t>
            </a:r>
            <a:r>
              <a:rPr lang="en-GB" altLang="en-US" sz="2000">
                <a:solidFill>
                  <a:schemeClr val="tx2"/>
                </a:solidFill>
                <a:latin typeface="Arial" panose="020B0604020202020204" pitchFamily="34" charset="0"/>
              </a:rPr>
              <a:t> (survey mark) for the entire project time</a:t>
            </a:r>
            <a:endParaRPr lang="de-DE" altLang="en-US" sz="2000">
              <a:solidFill>
                <a:schemeClr val="tx2"/>
              </a:solidFill>
              <a:latin typeface="Arial" panose="020B0604020202020204" pitchFamily="34" charset="0"/>
            </a:endParaRPr>
          </a:p>
          <a:p>
            <a:pPr>
              <a:spcBef>
                <a:spcPct val="0"/>
              </a:spcBef>
              <a:spcAft>
                <a:spcPts val="1200"/>
              </a:spcAft>
              <a:buFont typeface="Calibri" panose="020F0502020204030204" pitchFamily="34" charset="0"/>
              <a:buAutoNum type="arabicPeriod"/>
            </a:pPr>
            <a:r>
              <a:rPr lang="en-GB" altLang="en-US" sz="2000" b="1">
                <a:solidFill>
                  <a:schemeClr val="tx2"/>
                </a:solidFill>
                <a:latin typeface="Arial" panose="020B0604020202020204" pitchFamily="34" charset="0"/>
              </a:rPr>
              <a:t>Excavate</a:t>
            </a:r>
            <a:r>
              <a:rPr lang="en-GB" altLang="en-US" sz="2000">
                <a:solidFill>
                  <a:schemeClr val="tx2"/>
                </a:solidFill>
                <a:latin typeface="Arial" panose="020B0604020202020204" pitchFamily="34" charset="0"/>
              </a:rPr>
              <a:t> all modules and do required landscaping</a:t>
            </a:r>
            <a:endParaRPr lang="de-DE" altLang="en-US" sz="2000">
              <a:solidFill>
                <a:schemeClr val="tx2"/>
              </a:solidFill>
              <a:latin typeface="Arial" panose="020B0604020202020204" pitchFamily="34" charset="0"/>
            </a:endParaRPr>
          </a:p>
          <a:p>
            <a:pPr>
              <a:spcBef>
                <a:spcPct val="0"/>
              </a:spcBef>
              <a:spcAft>
                <a:spcPts val="1200"/>
              </a:spcAft>
              <a:buFont typeface="Calibri" panose="020F0502020204030204" pitchFamily="34" charset="0"/>
              <a:buAutoNum type="arabicPeriod"/>
            </a:pPr>
            <a:r>
              <a:rPr lang="en-GB" altLang="en-US" sz="2000">
                <a:solidFill>
                  <a:schemeClr val="tx2"/>
                </a:solidFill>
                <a:latin typeface="Arial" panose="020B0604020202020204" pitchFamily="34" charset="0"/>
              </a:rPr>
              <a:t>Build </a:t>
            </a:r>
            <a:r>
              <a:rPr lang="en-GB" altLang="en-US" sz="2000" b="1">
                <a:solidFill>
                  <a:schemeClr val="tx2"/>
                </a:solidFill>
                <a:latin typeface="Arial" panose="020B0604020202020204" pitchFamily="34" charset="0"/>
              </a:rPr>
              <a:t>foundations</a:t>
            </a:r>
            <a:r>
              <a:rPr lang="en-GB" altLang="en-US" sz="2000">
                <a:solidFill>
                  <a:schemeClr val="tx2"/>
                </a:solidFill>
                <a:latin typeface="Arial" panose="020B0604020202020204" pitchFamily="34" charset="0"/>
              </a:rPr>
              <a:t> and </a:t>
            </a:r>
            <a:r>
              <a:rPr lang="en-GB" altLang="en-US" sz="2000" b="1">
                <a:solidFill>
                  <a:schemeClr val="tx2"/>
                </a:solidFill>
                <a:latin typeface="Arial" panose="020B0604020202020204" pitchFamily="34" charset="0"/>
              </a:rPr>
              <a:t>ground slabs</a:t>
            </a:r>
            <a:r>
              <a:rPr lang="en-GB" altLang="en-US" sz="2000">
                <a:solidFill>
                  <a:schemeClr val="tx2"/>
                </a:solidFill>
                <a:latin typeface="Arial" panose="020B0604020202020204" pitchFamily="34" charset="0"/>
              </a:rPr>
              <a:t> for all modules, incl. proper compacting and blending</a:t>
            </a:r>
            <a:endParaRPr lang="de-DE" altLang="en-US" sz="2000">
              <a:solidFill>
                <a:schemeClr val="tx2"/>
              </a:solidFill>
              <a:latin typeface="Arial" panose="020B0604020202020204" pitchFamily="34" charset="0"/>
            </a:endParaRPr>
          </a:p>
          <a:p>
            <a:pPr>
              <a:spcBef>
                <a:spcPct val="0"/>
              </a:spcBef>
              <a:spcAft>
                <a:spcPts val="1200"/>
              </a:spcAft>
              <a:buFont typeface="Calibri" panose="020F0502020204030204" pitchFamily="34" charset="0"/>
              <a:buAutoNum type="arabicPeriod"/>
            </a:pPr>
            <a:r>
              <a:rPr lang="en-GB" altLang="en-US" sz="2000">
                <a:solidFill>
                  <a:schemeClr val="tx2"/>
                </a:solidFill>
                <a:latin typeface="Arial" panose="020B0604020202020204" pitchFamily="34" charset="0"/>
              </a:rPr>
              <a:t>Build </a:t>
            </a:r>
            <a:r>
              <a:rPr lang="en-GB" altLang="en-US" sz="2000" b="1">
                <a:solidFill>
                  <a:schemeClr val="tx2"/>
                </a:solidFill>
                <a:latin typeface="Arial" panose="020B0604020202020204" pitchFamily="34" charset="0"/>
              </a:rPr>
              <a:t>walls</a:t>
            </a:r>
            <a:r>
              <a:rPr lang="en-GB" altLang="en-US" sz="2000">
                <a:solidFill>
                  <a:schemeClr val="tx2"/>
                </a:solidFill>
                <a:latin typeface="Arial" panose="020B0604020202020204" pitchFamily="34" charset="0"/>
              </a:rPr>
              <a:t> for all modules (incl. inspection boxes) </a:t>
            </a:r>
            <a:endParaRPr lang="de-DE" altLang="en-US" sz="2000">
              <a:solidFill>
                <a:schemeClr val="tx2"/>
              </a:solidFill>
              <a:latin typeface="Arial" panose="020B0604020202020204" pitchFamily="34" charset="0"/>
            </a:endParaRPr>
          </a:p>
        </p:txBody>
      </p:sp>
      <p:pic>
        <p:nvPicPr>
          <p:cNvPr id="13824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90600"/>
            <a:ext cx="954088"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38242"/>
                                        </p:tgtEl>
                                        <p:attrNameLst>
                                          <p:attrName>style.visibility</p:attrName>
                                        </p:attrNameLst>
                                      </p:cBhvr>
                                      <p:to>
                                        <p:strVal val="visible"/>
                                      </p:to>
                                    </p:set>
                                    <p:animEffect transition="in" filter="blinds(horizontal)">
                                      <p:cBhvr>
                                        <p:cTn id="11" dur="500"/>
                                        <p:tgtEl>
                                          <p:spTgt spid="1382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additive="base">
                                        <p:cTn id="1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additive="base">
                                        <p:cTn id="2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 calcmode="lin" valueType="num">
                                      <p:cBhvr additive="base">
                                        <p:cTn id="3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 calcmode="lin" valueType="num">
                                      <p:cBhvr additive="base">
                                        <p:cTn id="4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Flow regulation upstream Wetland?</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0685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2B0352-EAED-40E5-B6D8-127587E89D84}" type="slidenum">
              <a:rPr lang="en-US" altLang="en-US" sz="1200" smtClean="0">
                <a:solidFill>
                  <a:srgbClr val="898989"/>
                </a:solidFill>
              </a:rPr>
              <a:pPr>
                <a:spcBef>
                  <a:spcPct val="0"/>
                </a:spcBef>
                <a:buFontTx/>
                <a:buNone/>
              </a:pPr>
              <a:t>100</a:t>
            </a:fld>
            <a:endParaRPr lang="en-US" altLang="en-US" sz="1200" smtClean="0">
              <a:solidFill>
                <a:srgbClr val="898989"/>
              </a:solidFill>
            </a:endParaRPr>
          </a:p>
        </p:txBody>
      </p:sp>
      <p:sp>
        <p:nvSpPr>
          <p:cNvPr id="20685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68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685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685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68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68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685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6" name="Grafik 15" descr="DSC0638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90800"/>
            <a:ext cx="57150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61" name="Grafik 14" descr="DSC0638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40386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62" name="Textfeld 16"/>
          <p:cNvSpPr txBox="1">
            <a:spLocks noChangeArrowheads="1"/>
          </p:cNvSpPr>
          <p:nvPr/>
        </p:nvSpPr>
        <p:spPr bwMode="auto">
          <a:xfrm>
            <a:off x="4343400" y="11430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Ballcock valve</a:t>
            </a:r>
          </a:p>
        </p:txBody>
      </p:sp>
      <p:sp>
        <p:nvSpPr>
          <p:cNvPr id="18" name="Textfeld 17"/>
          <p:cNvSpPr txBox="1">
            <a:spLocks noChangeArrowheads="1"/>
          </p:cNvSpPr>
          <p:nvPr/>
        </p:nvSpPr>
        <p:spPr bwMode="auto">
          <a:xfrm>
            <a:off x="0" y="3733800"/>
            <a:ext cx="2819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800">
                <a:latin typeface="Arial" panose="020B0604020202020204" pitchFamily="34" charset="0"/>
              </a:rPr>
              <a:t>Arrangement of </a:t>
            </a:r>
            <a:br>
              <a:rPr lang="en-US" altLang="en-US" sz="1800">
                <a:latin typeface="Arial" panose="020B0604020202020204" pitchFamily="34" charset="0"/>
              </a:rPr>
            </a:br>
            <a:r>
              <a:rPr lang="en-US" altLang="en-US" sz="1800">
                <a:latin typeface="Arial" panose="020B0604020202020204" pitchFamily="34" charset="0"/>
              </a:rPr>
              <a:t>2 ballcock valves and outlet to bypass </a:t>
            </a:r>
            <a:r>
              <a:rPr lang="en-US" altLang="en-US" sz="1800" i="1">
                <a:latin typeface="Arial" panose="020B0604020202020204" pitchFamily="34" charset="0"/>
              </a:rPr>
              <a:t>(to be plugged in second chamber)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Covers?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0890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E1BB68D-440E-4F99-8592-2C39CDD1EBB5}" type="slidenum">
              <a:rPr lang="en-US" altLang="en-US" sz="1200" smtClean="0">
                <a:solidFill>
                  <a:srgbClr val="898989"/>
                </a:solidFill>
              </a:rPr>
              <a:pPr>
                <a:spcBef>
                  <a:spcPct val="0"/>
                </a:spcBef>
                <a:buFontTx/>
                <a:buNone/>
              </a:pPr>
              <a:t>101</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474027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Build all covers as per </a:t>
            </a:r>
            <a:r>
              <a:rPr lang="en-GB" altLang="en-US" sz="2000" b="1" dirty="0">
                <a:solidFill>
                  <a:schemeClr val="tx2"/>
                </a:solidFill>
                <a:latin typeface="Arial" charset="0"/>
                <a:cs typeface="Arial" charset="0"/>
              </a:rPr>
              <a:t>technical specifications</a:t>
            </a:r>
            <a:r>
              <a:rPr lang="en-GB" altLang="en-US" sz="2000" dirty="0">
                <a:solidFill>
                  <a:schemeClr val="tx2"/>
                </a:solidFill>
                <a:latin typeface="Arial" charset="0"/>
                <a:cs typeface="Arial" charset="0"/>
              </a:rPr>
              <a:t>:</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Inspection chambers</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inlet/outlet boxes of treatment modules</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Distribution channels</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Balancing tanks and treatment modules</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Ensure that the manhole covers can be </a:t>
            </a:r>
            <a:r>
              <a:rPr lang="en-GB" altLang="en-US" sz="2000" b="1" dirty="0">
                <a:solidFill>
                  <a:schemeClr val="tx2"/>
                </a:solidFill>
                <a:latin typeface="Arial" charset="0"/>
                <a:cs typeface="Arial" charset="0"/>
              </a:rPr>
              <a:t>lifted</a:t>
            </a:r>
            <a:r>
              <a:rPr lang="en-GB" altLang="en-US" sz="2000" dirty="0">
                <a:solidFill>
                  <a:schemeClr val="tx2"/>
                </a:solidFill>
                <a:latin typeface="Arial" charset="0"/>
                <a:cs typeface="Arial" charset="0"/>
              </a:rPr>
              <a:t> </a:t>
            </a:r>
            <a:r>
              <a:rPr lang="en-GB" altLang="en-US" sz="2000" b="1" dirty="0">
                <a:solidFill>
                  <a:schemeClr val="tx2"/>
                </a:solidFill>
                <a:latin typeface="Arial" charset="0"/>
                <a:cs typeface="Arial" charset="0"/>
              </a:rPr>
              <a:t>easily by one person</a:t>
            </a:r>
            <a:r>
              <a:rPr lang="en-GB" altLang="en-US" sz="2000" dirty="0">
                <a:solidFill>
                  <a:schemeClr val="tx2"/>
                </a:solidFill>
                <a:latin typeface="Arial" charset="0"/>
                <a:cs typeface="Arial" charset="0"/>
              </a:rPr>
              <a:t> (DTF operator)</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Fix PVC covers permanently to the inspection box with a rustproof, stainless steel chain to avoid theft</a:t>
            </a:r>
          </a:p>
          <a:p>
            <a:pPr marL="357188" lvl="1" indent="-357188" eaLnBrk="1">
              <a:spcAft>
                <a:spcPts val="1200"/>
              </a:spcAft>
              <a:buFont typeface="Arial" charset="0"/>
              <a:buChar char="•"/>
              <a:defRPr/>
            </a:pPr>
            <a:r>
              <a:rPr lang="en-US" altLang="en-US" sz="2000" dirty="0">
                <a:solidFill>
                  <a:schemeClr val="tx2"/>
                </a:solidFill>
                <a:latin typeface="Arial" charset="0"/>
                <a:cs typeface="Arial" charset="0"/>
              </a:rPr>
              <a:t>Equip covers with a moveable ring handle to </a:t>
            </a:r>
            <a:r>
              <a:rPr lang="en-US" altLang="en-US" sz="2000" b="1" dirty="0">
                <a:solidFill>
                  <a:schemeClr val="tx2"/>
                </a:solidFill>
                <a:latin typeface="Arial" charset="0"/>
                <a:cs typeface="Arial" charset="0"/>
              </a:rPr>
              <a:t>avoid risk of stumbling</a:t>
            </a:r>
            <a:r>
              <a:rPr lang="en-US" altLang="en-US" sz="2000" dirty="0">
                <a:solidFill>
                  <a:schemeClr val="tx2"/>
                </a:solidFill>
                <a:latin typeface="Arial" charset="0"/>
                <a:cs typeface="Arial" charset="0"/>
              </a:rPr>
              <a:t> or use standard covers with 2 small halls for hooking it up with e.g. screwdriver</a:t>
            </a:r>
          </a:p>
        </p:txBody>
      </p:sp>
      <p:sp>
        <p:nvSpPr>
          <p:cNvPr id="20890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890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890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890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890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890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890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 calcmode="lin" valueType="num">
                                      <p:cBhvr additive="base">
                                        <p:cTn id="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 calcmode="lin" valueType="num">
                                      <p:cBhvr additive="base">
                                        <p:cTn id="1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 calcmode="lin" valueType="num">
                                      <p:cBhvr additive="base">
                                        <p:cTn id="1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a:xfrm>
            <a:off x="304800" y="2209800"/>
            <a:ext cx="8229600" cy="762000"/>
          </a:xfrm>
        </p:spPr>
        <p:txBody>
          <a:bodyPr/>
          <a:lstStyle/>
          <a:p>
            <a:r>
              <a:rPr lang="en-GB" altLang="en-US" sz="3600" b="1" smtClean="0">
                <a:solidFill>
                  <a:schemeClr val="tx2"/>
                </a:solidFill>
                <a:cs typeface="Calibri" panose="020F0502020204030204" pitchFamily="34" charset="0"/>
              </a:rPr>
              <a:t>Operator / Storage Building</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1094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B94325A-0865-4A3B-AFAB-583FCAAD13F0}" type="slidenum">
              <a:rPr lang="en-US" altLang="en-US" sz="1200" smtClean="0">
                <a:solidFill>
                  <a:srgbClr val="898989"/>
                </a:solidFill>
              </a:rPr>
              <a:pPr>
                <a:spcBef>
                  <a:spcPct val="0"/>
                </a:spcBef>
                <a:buFontTx/>
                <a:buNone/>
              </a:pPr>
              <a:t>102</a:t>
            </a:fld>
            <a:endParaRPr lang="en-US" alt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Water supply?</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1299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D46EBD-D392-4E79-AD3D-64A44C338AF6}" type="slidenum">
              <a:rPr lang="en-US" altLang="en-US" sz="1200" smtClean="0">
                <a:solidFill>
                  <a:srgbClr val="898989"/>
                </a:solidFill>
              </a:rPr>
              <a:pPr>
                <a:spcBef>
                  <a:spcPct val="0"/>
                </a:spcBef>
                <a:buFontTx/>
                <a:buNone/>
              </a:pPr>
              <a:t>103</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421640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Connect the building to water supply</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O&amp;M purposes (cleaning of equipment)</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Personal hygiene (water flush toilet, hand washing)</a:t>
            </a:r>
            <a:endParaRPr lang="de-DE" altLang="en-US" dirty="0">
              <a:solidFill>
                <a:srgbClr val="C00000"/>
              </a:solidFill>
              <a:latin typeface="Arial" charset="0"/>
              <a:cs typeface="Arial" charset="0"/>
            </a:endParaRP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Install a water tap outside the building for cleaning boots, tools, etc. before entering the building </a:t>
            </a:r>
            <a:endParaRPr lang="de-DE" altLang="en-US" sz="2000" dirty="0">
              <a:solidFill>
                <a:schemeClr val="tx2"/>
              </a:solidFill>
              <a:latin typeface="Arial" charset="0"/>
              <a:cs typeface="Arial" charset="0"/>
            </a:endParaRP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Supply fresh water either by</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Pipe network</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Rainwater harvesting</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Borehole or a well</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Cistern filled occasionally by lorries</a:t>
            </a:r>
          </a:p>
        </p:txBody>
      </p:sp>
      <p:sp>
        <p:nvSpPr>
          <p:cNvPr id="2129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299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300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300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300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300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300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213005" name="Grafik 14" descr="wash_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038600"/>
            <a:ext cx="16287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additive="base">
                                        <p:cTn id="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 calcmode="lin" valueType="num">
                                      <p:cBhvr additive="base">
                                        <p:cTn id="1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 calcmode="lin" valueType="num">
                                      <p:cBhvr additive="base">
                                        <p:cTn id="2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 calcmode="lin" valueType="num">
                                      <p:cBhvr additive="base">
                                        <p:cTn id="2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 calcmode="lin" valueType="num">
                                      <p:cBhvr additive="base">
                                        <p:cTn id="2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Energy supply?</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150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7D8B28-1664-430F-B5C9-C23DB60E7086}" type="slidenum">
              <a:rPr lang="en-US" altLang="en-US" sz="1200" smtClean="0">
                <a:solidFill>
                  <a:srgbClr val="898989"/>
                </a:solidFill>
              </a:rPr>
              <a:pPr>
                <a:spcBef>
                  <a:spcPct val="0"/>
                </a:spcBef>
                <a:buFontTx/>
                <a:buNone/>
              </a:pPr>
              <a:t>104</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427831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If possible by any means, supply the building with electricity</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Lighting</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O&amp;M</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This can be done by</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Connection to a nearby power grid</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Equipping the building with a solar system</a:t>
            </a:r>
          </a:p>
          <a:p>
            <a:pPr marL="642938" lvl="1" indent="-357188" eaLnBrk="1">
              <a:spcAft>
                <a:spcPts val="1200"/>
              </a:spcAft>
              <a:buFont typeface="Wingdings" pitchFamily="2" charset="2"/>
              <a:buChar char="ü"/>
              <a:defRPr/>
            </a:pPr>
            <a:endParaRPr lang="en-GB"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chemeClr val="bg1">
                    <a:lumMod val="50000"/>
                  </a:schemeClr>
                </a:solidFill>
                <a:latin typeface="Arial" charset="0"/>
                <a:cs typeface="Arial" charset="0"/>
              </a:rPr>
              <a:t>Side note: energy supply is required anyhow</a:t>
            </a:r>
            <a:br>
              <a:rPr lang="en-GB" altLang="en-US" dirty="0">
                <a:solidFill>
                  <a:schemeClr val="bg1">
                    <a:lumMod val="50000"/>
                  </a:schemeClr>
                </a:solidFill>
                <a:latin typeface="Arial" charset="0"/>
                <a:cs typeface="Arial" charset="0"/>
              </a:rPr>
            </a:br>
            <a:r>
              <a:rPr lang="en-GB" altLang="en-US" dirty="0">
                <a:solidFill>
                  <a:schemeClr val="bg1">
                    <a:lumMod val="50000"/>
                  </a:schemeClr>
                </a:solidFill>
                <a:latin typeface="Arial" charset="0"/>
                <a:cs typeface="Arial" charset="0"/>
              </a:rPr>
              <a:t>if the decision was taken during the site selection</a:t>
            </a:r>
            <a:br>
              <a:rPr lang="en-GB" altLang="en-US" dirty="0">
                <a:solidFill>
                  <a:schemeClr val="bg1">
                    <a:lumMod val="50000"/>
                  </a:schemeClr>
                </a:solidFill>
                <a:latin typeface="Arial" charset="0"/>
                <a:cs typeface="Arial" charset="0"/>
              </a:rPr>
            </a:br>
            <a:r>
              <a:rPr lang="en-GB" altLang="en-US" dirty="0">
                <a:solidFill>
                  <a:schemeClr val="bg1">
                    <a:lumMod val="50000"/>
                  </a:schemeClr>
                </a:solidFill>
                <a:latin typeface="Arial" charset="0"/>
                <a:cs typeface="Arial" charset="0"/>
              </a:rPr>
              <a:t>and design adaptation phase to install a pump</a:t>
            </a:r>
            <a:br>
              <a:rPr lang="en-GB" altLang="en-US" dirty="0">
                <a:solidFill>
                  <a:schemeClr val="bg1">
                    <a:lumMod val="50000"/>
                  </a:schemeClr>
                </a:solidFill>
                <a:latin typeface="Arial" charset="0"/>
                <a:cs typeface="Arial" charset="0"/>
              </a:rPr>
            </a:br>
            <a:r>
              <a:rPr lang="en-GB" altLang="en-US" dirty="0">
                <a:solidFill>
                  <a:schemeClr val="bg1">
                    <a:lumMod val="50000"/>
                  </a:schemeClr>
                </a:solidFill>
                <a:latin typeface="Arial" charset="0"/>
                <a:cs typeface="Arial" charset="0"/>
              </a:rPr>
              <a:t>instead of a siphon to load the wetland system</a:t>
            </a:r>
          </a:p>
        </p:txBody>
      </p:sp>
      <p:sp>
        <p:nvSpPr>
          <p:cNvPr id="21504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504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504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504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505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505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505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215053" name="Grafik 13" descr="light-bulb-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0480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additive="base">
                                        <p:cTn id="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anim calcmode="lin" valueType="num">
                                      <p:cBhvr additive="base">
                                        <p:cTn id="1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anim calcmode="lin" valueType="num">
                                      <p:cBhvr additive="base">
                                        <p:cTn id="1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 calcmode="lin" valueType="num">
                                      <p:cBhvr additive="base">
                                        <p:cTn id="2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Drainage?</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170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4620DB-9B93-4052-A125-C5A98D6BAB8E}" type="slidenum">
              <a:rPr lang="en-US" altLang="en-US" sz="1200" smtClean="0">
                <a:solidFill>
                  <a:srgbClr val="898989"/>
                </a:solidFill>
              </a:rPr>
              <a:pPr>
                <a:spcBef>
                  <a:spcPct val="0"/>
                </a:spcBef>
                <a:buFontTx/>
                <a:buNone/>
              </a:pPr>
              <a:t>105</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Drain and treat generated wastewater, as the building is equipped with a wash basin and toilet</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Connect the building by gravity to a DTF treatment module, i.e. the receiving bay, settler or ABR</a:t>
            </a:r>
          </a:p>
        </p:txBody>
      </p:sp>
      <p:sp>
        <p:nvSpPr>
          <p:cNvPr id="2170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709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709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709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709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709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710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2171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590800"/>
            <a:ext cx="35591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102" name="Oval 410"/>
          <p:cNvSpPr>
            <a:spLocks noChangeArrowheads="1"/>
          </p:cNvSpPr>
          <p:nvPr/>
        </p:nvSpPr>
        <p:spPr bwMode="auto">
          <a:xfrm>
            <a:off x="4991100" y="2619375"/>
            <a:ext cx="989013" cy="9715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7103" name="Oval 410"/>
          <p:cNvSpPr>
            <a:spLocks noChangeArrowheads="1"/>
          </p:cNvSpPr>
          <p:nvPr/>
        </p:nvSpPr>
        <p:spPr bwMode="auto">
          <a:xfrm>
            <a:off x="4800600" y="5029200"/>
            <a:ext cx="989013" cy="9715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a:xfrm>
            <a:off x="304800" y="2209800"/>
            <a:ext cx="8229600" cy="762000"/>
          </a:xfrm>
        </p:spPr>
        <p:txBody>
          <a:bodyPr/>
          <a:lstStyle/>
          <a:p>
            <a:r>
              <a:rPr lang="en-GB" altLang="en-US" sz="3600" b="1" smtClean="0">
                <a:solidFill>
                  <a:schemeClr val="tx2"/>
                </a:solidFill>
                <a:cs typeface="Calibri" panose="020F0502020204030204" pitchFamily="34" charset="0"/>
              </a:rPr>
              <a:t>Auxiliary Works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191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74596D-1586-4798-A8E2-595DF546CB94}" type="slidenum">
              <a:rPr lang="en-US" altLang="en-US" sz="1200" smtClean="0">
                <a:solidFill>
                  <a:srgbClr val="898989"/>
                </a:solidFill>
              </a:rPr>
              <a:pPr>
                <a:spcBef>
                  <a:spcPct val="0"/>
                </a:spcBef>
                <a:buFontTx/>
                <a:buNone/>
              </a:pPr>
              <a:t>106</a:t>
            </a:fld>
            <a:endParaRPr lang="en-US" alt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Final landscaping &amp; drainage?</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211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51B6D99-97C8-4A83-8A3A-BFFC33649C71}" type="slidenum">
              <a:rPr lang="en-US" altLang="en-US" sz="1200" smtClean="0">
                <a:solidFill>
                  <a:srgbClr val="898989"/>
                </a:solidFill>
              </a:rPr>
              <a:pPr>
                <a:spcBef>
                  <a:spcPct val="0"/>
                </a:spcBef>
                <a:buFontTx/>
                <a:buNone/>
              </a:pPr>
              <a:t>107</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467836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A general risk of flooding exists during rain events (dilution, reduced treatment capacity)</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Ensure that all modules are not prone to flooding during rain</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Co-composting area is independent</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Build the co-composting area </a:t>
            </a:r>
            <a:r>
              <a:rPr lang="en-GB" altLang="en-US" b="1" dirty="0">
                <a:solidFill>
                  <a:srgbClr val="C00000"/>
                </a:solidFill>
                <a:latin typeface="Arial" charset="0"/>
                <a:cs typeface="Arial" charset="0"/>
              </a:rPr>
              <a:t>above the existing / or final ground level</a:t>
            </a:r>
            <a:endParaRPr lang="de-DE" altLang="en-US" b="1" dirty="0">
              <a:solidFill>
                <a:srgbClr val="C00000"/>
              </a:solidFill>
              <a:latin typeface="Arial" charset="0"/>
              <a:cs typeface="Arial" charset="0"/>
            </a:endParaRP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Avoid flooding of the other modules </a:t>
            </a:r>
            <a:r>
              <a:rPr lang="en-GB" altLang="en-US" sz="2000" i="1" dirty="0">
                <a:solidFill>
                  <a:schemeClr val="tx2"/>
                </a:solidFill>
                <a:latin typeface="Arial" charset="0"/>
                <a:cs typeface="Arial" charset="0"/>
              </a:rPr>
              <a:t>(levels depend on receiving water body) </a:t>
            </a:r>
            <a:r>
              <a:rPr lang="en-GB" altLang="en-US" sz="2000" dirty="0">
                <a:solidFill>
                  <a:schemeClr val="tx2"/>
                </a:solidFill>
                <a:latin typeface="Arial" charset="0"/>
                <a:cs typeface="Arial" charset="0"/>
              </a:rPr>
              <a:t>by final landscaping and proper drainage</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Ensure that cover slabs of settler, ABR, inspection chambers extent at least </a:t>
            </a:r>
            <a:r>
              <a:rPr lang="en-GB" altLang="en-US" b="1" dirty="0">
                <a:solidFill>
                  <a:srgbClr val="C00000"/>
                </a:solidFill>
                <a:latin typeface="Arial" charset="0"/>
                <a:cs typeface="Arial" charset="0"/>
              </a:rPr>
              <a:t>20cm above final ground level </a:t>
            </a:r>
            <a:r>
              <a:rPr lang="en-GB" altLang="en-US" dirty="0">
                <a:solidFill>
                  <a:srgbClr val="C00000"/>
                </a:solidFill>
                <a:latin typeface="Arial" charset="0"/>
                <a:cs typeface="Arial" charset="0"/>
              </a:rPr>
              <a:t>(freeboard)</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Ensure that barriers of the wetland system and sludge drying beds extent at least </a:t>
            </a:r>
            <a:r>
              <a:rPr lang="en-GB" altLang="en-US" b="1" dirty="0">
                <a:solidFill>
                  <a:srgbClr val="C00000"/>
                </a:solidFill>
                <a:latin typeface="Arial" charset="0"/>
                <a:cs typeface="Arial" charset="0"/>
              </a:rPr>
              <a:t>30cm above final ground level </a:t>
            </a:r>
            <a:r>
              <a:rPr lang="en-GB" altLang="en-US" dirty="0">
                <a:solidFill>
                  <a:srgbClr val="C00000"/>
                </a:solidFill>
                <a:latin typeface="Arial" charset="0"/>
                <a:cs typeface="Arial" charset="0"/>
              </a:rPr>
              <a:t>(freeboard)</a:t>
            </a:r>
          </a:p>
          <a:p>
            <a:pPr marL="357188" lvl="1" indent="-357188" eaLnBrk="1">
              <a:spcAft>
                <a:spcPts val="1200"/>
              </a:spcAft>
              <a:buFont typeface="Arial" charset="0"/>
              <a:buChar char="•"/>
              <a:defRPr/>
            </a:pPr>
            <a:r>
              <a:rPr lang="en-GB" altLang="en-US" sz="2000" b="1" dirty="0">
                <a:solidFill>
                  <a:schemeClr val="tx2"/>
                </a:solidFill>
                <a:latin typeface="Arial" charset="0"/>
                <a:cs typeface="Arial" charset="0"/>
              </a:rPr>
              <a:t>Flatten the site </a:t>
            </a:r>
            <a:r>
              <a:rPr lang="en-GB" altLang="en-US" sz="2000" dirty="0">
                <a:solidFill>
                  <a:schemeClr val="tx2"/>
                </a:solidFill>
                <a:latin typeface="Arial" charset="0"/>
                <a:cs typeface="Arial" charset="0"/>
              </a:rPr>
              <a:t>to allow access to all modules for trucks and SaniGo</a:t>
            </a:r>
            <a:endParaRPr lang="de-DE" altLang="en-US" sz="2000" dirty="0">
              <a:solidFill>
                <a:schemeClr val="tx2"/>
              </a:solidFill>
              <a:latin typeface="Arial" charset="0"/>
              <a:cs typeface="Arial" charset="0"/>
            </a:endParaRPr>
          </a:p>
        </p:txBody>
      </p:sp>
      <p:sp>
        <p:nvSpPr>
          <p:cNvPr id="2211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119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119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119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119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119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119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 calcmode="lin" valueType="num">
                                      <p:cBhvr additive="base">
                                        <p:cTn id="1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additive="base">
                                        <p:cTn id="2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Fence?</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232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C6A477-ED58-4D92-B802-4F059B3FECC6}" type="slidenum">
              <a:rPr lang="en-US" altLang="en-US" sz="1200" smtClean="0">
                <a:solidFill>
                  <a:srgbClr val="898989"/>
                </a:solidFill>
              </a:rPr>
              <a:pPr>
                <a:spcBef>
                  <a:spcPct val="0"/>
                </a:spcBef>
                <a:buFontTx/>
                <a:buNone/>
              </a:pPr>
              <a:t>108</a:t>
            </a:fld>
            <a:endParaRPr lang="en-US" altLang="en-US" sz="1200" smtClean="0">
              <a:solidFill>
                <a:srgbClr val="898989"/>
              </a:solidFill>
            </a:endParaRPr>
          </a:p>
        </p:txBody>
      </p:sp>
      <p:sp>
        <p:nvSpPr>
          <p:cNvPr id="9" name="Textfeld 8"/>
          <p:cNvSpPr txBox="1">
            <a:spLocks noChangeArrowheads="1"/>
          </p:cNvSpPr>
          <p:nvPr/>
        </p:nvSpPr>
        <p:spPr bwMode="auto">
          <a:xfrm>
            <a:off x="457200" y="1138238"/>
            <a:ext cx="7924800" cy="3662362"/>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Take care to locate the fence appropriately and as per design</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Ensure sufficient </a:t>
            </a:r>
            <a:r>
              <a:rPr lang="en-GB" altLang="en-US" b="1" dirty="0">
                <a:solidFill>
                  <a:srgbClr val="C00000"/>
                </a:solidFill>
                <a:latin typeface="Arial" charset="0"/>
                <a:cs typeface="Arial" charset="0"/>
              </a:rPr>
              <a:t>distance</a:t>
            </a:r>
            <a:r>
              <a:rPr lang="en-GB" altLang="en-US" dirty="0">
                <a:solidFill>
                  <a:srgbClr val="C00000"/>
                </a:solidFill>
                <a:latin typeface="Arial" charset="0"/>
                <a:cs typeface="Arial" charset="0"/>
              </a:rPr>
              <a:t> between treatment modules and fence (incl. space that trucks can access all modules for O&amp;M)</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Avoid </a:t>
            </a:r>
            <a:r>
              <a:rPr lang="en-GB" altLang="en-US" b="1" dirty="0">
                <a:solidFill>
                  <a:srgbClr val="C00000"/>
                </a:solidFill>
                <a:latin typeface="Arial" charset="0"/>
                <a:cs typeface="Arial" charset="0"/>
              </a:rPr>
              <a:t>access</a:t>
            </a:r>
            <a:r>
              <a:rPr lang="en-GB" altLang="en-US" dirty="0">
                <a:solidFill>
                  <a:srgbClr val="C00000"/>
                </a:solidFill>
                <a:latin typeface="Arial" charset="0"/>
                <a:cs typeface="Arial" charset="0"/>
              </a:rPr>
              <a:t> to the site for unauthorised persons to avoid damages, theft and personal injuries; particularly children</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Ensure that the fence is not installed outside the </a:t>
            </a:r>
            <a:r>
              <a:rPr lang="en-GB" altLang="en-US" b="1" dirty="0">
                <a:solidFill>
                  <a:srgbClr val="C00000"/>
                </a:solidFill>
                <a:latin typeface="Arial" charset="0"/>
                <a:cs typeface="Arial" charset="0"/>
              </a:rPr>
              <a:t>assigned land </a:t>
            </a:r>
            <a:r>
              <a:rPr lang="en-GB" altLang="en-US" dirty="0">
                <a:solidFill>
                  <a:srgbClr val="C00000"/>
                </a:solidFill>
                <a:latin typeface="Arial" charset="0"/>
                <a:cs typeface="Arial" charset="0"/>
              </a:rPr>
              <a:t>to avoid legal problems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Ensure that the fence is located at </a:t>
            </a:r>
            <a:r>
              <a:rPr lang="en-GB" altLang="en-US" b="1" dirty="0">
                <a:solidFill>
                  <a:srgbClr val="C00000"/>
                </a:solidFill>
                <a:latin typeface="Arial" charset="0"/>
                <a:cs typeface="Arial" charset="0"/>
              </a:rPr>
              <a:t>solid grounds</a:t>
            </a:r>
            <a:r>
              <a:rPr lang="en-GB" altLang="en-US" dirty="0">
                <a:solidFill>
                  <a:srgbClr val="C00000"/>
                </a:solidFill>
                <a:latin typeface="Arial" charset="0"/>
                <a:cs typeface="Arial" charset="0"/>
              </a:rPr>
              <a:t>, or ensure proper </a:t>
            </a:r>
            <a:r>
              <a:rPr lang="en-GB" altLang="en-US" b="1" dirty="0">
                <a:solidFill>
                  <a:srgbClr val="C00000"/>
                </a:solidFill>
                <a:latin typeface="Arial" charset="0"/>
                <a:cs typeface="Arial" charset="0"/>
              </a:rPr>
              <a:t>foundation</a:t>
            </a:r>
            <a:r>
              <a:rPr lang="en-GB" altLang="en-US" dirty="0">
                <a:solidFill>
                  <a:srgbClr val="C00000"/>
                </a:solidFill>
                <a:latin typeface="Arial" charset="0"/>
                <a:cs typeface="Arial" charset="0"/>
              </a:rPr>
              <a:t>, in order to ensure structural stability</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Follow the </a:t>
            </a:r>
            <a:r>
              <a:rPr lang="en-GB" altLang="en-US" b="1" dirty="0">
                <a:solidFill>
                  <a:srgbClr val="C00000"/>
                </a:solidFill>
                <a:latin typeface="Arial" charset="0"/>
                <a:cs typeface="Arial" charset="0"/>
              </a:rPr>
              <a:t>technical specifications </a:t>
            </a:r>
            <a:r>
              <a:rPr lang="en-GB" altLang="en-US" dirty="0">
                <a:solidFill>
                  <a:srgbClr val="C00000"/>
                </a:solidFill>
                <a:latin typeface="Arial" charset="0"/>
                <a:cs typeface="Arial" charset="0"/>
              </a:rPr>
              <a:t>to ensure structural stability</a:t>
            </a:r>
            <a:endParaRPr lang="de-DE" altLang="en-US" b="1" dirty="0">
              <a:solidFill>
                <a:srgbClr val="C00000"/>
              </a:solidFill>
              <a:latin typeface="Arial" charset="0"/>
              <a:cs typeface="Arial" charset="0"/>
            </a:endParaRPr>
          </a:p>
        </p:txBody>
      </p:sp>
      <p:sp>
        <p:nvSpPr>
          <p:cNvPr id="22323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323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324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324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324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324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324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223245" name="Grafik 21"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3886200" y="480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46" name="Grafik 22"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228600" y="480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47" name="Grafik 23"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1143000" y="480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48" name="Grafik 24"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2057400" y="480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49" name="Grafik 25"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2971800" y="480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50" name="Grafik 26"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4800600" y="480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51" name="Grafik 27"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5715000" y="480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52" name="Grafik 28"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6629400" y="480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53" name="Grafik 29"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6667500" y="2667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54" name="Grafik 30"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7581900" y="1905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55" name="Grafik 31"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3848100" y="2667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56" name="Grafik 32"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190500" y="2667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57" name="Grafik 33"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1104900" y="2667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58" name="Grafik 34"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2019300" y="2667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59" name="Grafik 35"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2933700" y="2667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60" name="Grafik 36"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4762500" y="2667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61" name="Grafik 37"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5676900" y="2667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62" name="Grafik 38"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7543800" y="480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63" name="Grafik 39"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20000">
            <a:off x="8027988" y="252571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64" name="Grafik 40"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20000">
            <a:off x="8088313" y="78898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65" name="Grafik 41"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20000">
            <a:off x="8088313" y="168751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66" name="Grafik 42"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20000">
            <a:off x="8027988" y="344011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67" name="Grafik 43"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20000">
            <a:off x="8027988" y="435451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68" name="Grafik 44"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20000">
            <a:off x="-201612" y="2587624"/>
            <a:ext cx="952500" cy="95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69" name="Grafik 45"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20000">
            <a:off x="-141287" y="849312"/>
            <a:ext cx="952500" cy="95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70" name="Grafik 46"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20000">
            <a:off x="-141287" y="1749424"/>
            <a:ext cx="952500" cy="95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71" name="Grafik 47"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20000">
            <a:off x="-201612" y="3502024"/>
            <a:ext cx="952500" cy="95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72" name="Grafik 48" descr="Barbed_Wire_Fence-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20000">
            <a:off x="-201612" y="4416424"/>
            <a:ext cx="952500" cy="95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Gate?</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252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1487FA9-D2EC-4635-8404-CA9BC5AA2B48}" type="slidenum">
              <a:rPr lang="en-US" altLang="en-US" sz="1200" smtClean="0">
                <a:solidFill>
                  <a:srgbClr val="898989"/>
                </a:solidFill>
              </a:rPr>
              <a:pPr>
                <a:spcBef>
                  <a:spcPct val="0"/>
                </a:spcBef>
                <a:buFontTx/>
                <a:buNone/>
              </a:pPr>
              <a:t>109</a:t>
            </a:fld>
            <a:endParaRPr lang="en-US" altLang="en-US" sz="1200" smtClean="0">
              <a:solidFill>
                <a:srgbClr val="898989"/>
              </a:solidFill>
            </a:endParaRPr>
          </a:p>
        </p:txBody>
      </p:sp>
      <p:sp>
        <p:nvSpPr>
          <p:cNvPr id="9" name="Textfeld 8"/>
          <p:cNvSpPr txBox="1">
            <a:spLocks noChangeArrowheads="1"/>
          </p:cNvSpPr>
          <p:nvPr/>
        </p:nvSpPr>
        <p:spPr bwMode="auto">
          <a:xfrm>
            <a:off x="2514600" y="2617788"/>
            <a:ext cx="4724400" cy="3478212"/>
          </a:xfrm>
          <a:prstGeom prst="rect">
            <a:avLst/>
          </a:prstGeom>
          <a:noFill/>
          <a:ln w="9525">
            <a:noFill/>
            <a:miter lim="800000"/>
            <a:headEnd/>
            <a:tailEnd/>
          </a:ln>
        </p:spPr>
        <p:txBody>
          <a:bodyPr>
            <a:spAutoFit/>
          </a:bodyPr>
          <a:lstStyle/>
          <a:p>
            <a:pPr marL="357188" lvl="1" indent="-357188" algn="ctr" eaLnBrk="1">
              <a:spcAft>
                <a:spcPts val="1200"/>
              </a:spcAft>
              <a:defRPr/>
            </a:pPr>
            <a:r>
              <a:rPr lang="en-GB" altLang="en-US" sz="2000" dirty="0">
                <a:solidFill>
                  <a:schemeClr val="tx2"/>
                </a:solidFill>
                <a:latin typeface="Arial" charset="0"/>
                <a:cs typeface="Arial" charset="0"/>
              </a:rPr>
              <a:t>Location of the gate is determined during the final design</a:t>
            </a:r>
          </a:p>
          <a:p>
            <a:pPr marL="357188" lvl="1" indent="-357188" algn="ctr" eaLnBrk="1">
              <a:spcAft>
                <a:spcPts val="1200"/>
              </a:spcAft>
              <a:defRPr/>
            </a:pPr>
            <a:r>
              <a:rPr lang="en-GB" altLang="en-US" sz="2000" dirty="0">
                <a:solidFill>
                  <a:schemeClr val="tx2"/>
                </a:solidFill>
                <a:latin typeface="Arial" charset="0"/>
                <a:cs typeface="Arial" charset="0"/>
              </a:rPr>
              <a:t>Ensure during construction that the gate is constructed in a way that guarantees:</a:t>
            </a:r>
            <a:endParaRPr lang="de-DE" altLang="en-US" sz="2000" dirty="0">
              <a:solidFill>
                <a:schemeClr val="tx2"/>
              </a:solidFill>
              <a:latin typeface="Arial" charset="0"/>
              <a:cs typeface="Arial" charset="0"/>
            </a:endParaRPr>
          </a:p>
          <a:p>
            <a:pPr marL="642938" lvl="1" indent="-357188" algn="ctr" eaLnBrk="1">
              <a:spcAft>
                <a:spcPts val="1200"/>
              </a:spcAft>
              <a:defRPr/>
            </a:pPr>
            <a:r>
              <a:rPr lang="en-GB" altLang="en-US" dirty="0">
                <a:solidFill>
                  <a:srgbClr val="C00000"/>
                </a:solidFill>
                <a:latin typeface="Arial" charset="0"/>
                <a:cs typeface="Arial" charset="0"/>
              </a:rPr>
              <a:t>Easy access of exhauster trucks to the receiving bay, having in mind </a:t>
            </a:r>
            <a:r>
              <a:rPr lang="en-GB" altLang="en-US" b="1" dirty="0">
                <a:solidFill>
                  <a:srgbClr val="C00000"/>
                </a:solidFill>
                <a:latin typeface="Arial" charset="0"/>
                <a:cs typeface="Arial" charset="0"/>
              </a:rPr>
              <a:t>required manoeuvring</a:t>
            </a:r>
            <a:endParaRPr lang="de-DE" altLang="en-US" b="1" dirty="0">
              <a:solidFill>
                <a:srgbClr val="C00000"/>
              </a:solidFill>
              <a:latin typeface="Arial" charset="0"/>
              <a:cs typeface="Arial" charset="0"/>
            </a:endParaRPr>
          </a:p>
          <a:p>
            <a:pPr marL="642938" lvl="1" indent="-357188" algn="ctr" eaLnBrk="1">
              <a:spcAft>
                <a:spcPts val="1200"/>
              </a:spcAft>
              <a:defRPr/>
            </a:pPr>
            <a:r>
              <a:rPr lang="en-GB" altLang="en-US" dirty="0">
                <a:solidFill>
                  <a:srgbClr val="C00000"/>
                </a:solidFill>
                <a:latin typeface="Arial" charset="0"/>
                <a:cs typeface="Arial" charset="0"/>
              </a:rPr>
              <a:t>Easy access of exhauster trucks and SaniGo to the gate </a:t>
            </a:r>
            <a:r>
              <a:rPr lang="en-GB" altLang="en-US" b="1" dirty="0">
                <a:solidFill>
                  <a:srgbClr val="C00000"/>
                </a:solidFill>
                <a:latin typeface="Arial" charset="0"/>
                <a:cs typeface="Arial" charset="0"/>
              </a:rPr>
              <a:t>from outer roads</a:t>
            </a:r>
          </a:p>
        </p:txBody>
      </p:sp>
      <p:sp>
        <p:nvSpPr>
          <p:cNvPr id="2252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528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528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528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529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529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529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3" name="Grafik 12" descr="wedding_15-5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1000"/>
            <a:ext cx="6477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Which</a:t>
            </a:r>
            <a:r>
              <a:rPr lang="en-GB" altLang="en-US" sz="3600" b="1" smtClean="0">
                <a:solidFill>
                  <a:schemeClr val="accent2"/>
                </a:solidFill>
                <a:cs typeface="Calibri" panose="020F0502020204030204" pitchFamily="34" charset="0"/>
              </a:rPr>
              <a:t> sequence of works is recommended?</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45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048E3F4-9320-492D-82D8-89E9C427CFA8}" type="slidenum">
              <a:rPr lang="en-US" altLang="en-US" sz="1200" smtClean="0">
                <a:solidFill>
                  <a:srgbClr val="898989"/>
                </a:solidFill>
              </a:rPr>
              <a:pPr>
                <a:spcBef>
                  <a:spcPct val="0"/>
                </a:spcBef>
                <a:buFontTx/>
                <a:buNone/>
              </a:pPr>
              <a:t>11</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6096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Font typeface="Calibri" panose="020F0502020204030204" pitchFamily="34" charset="0"/>
              <a:buAutoNum type="arabicPeriod" startAt="7"/>
            </a:pPr>
            <a:r>
              <a:rPr lang="en-GB" altLang="en-US" sz="2000">
                <a:solidFill>
                  <a:schemeClr val="tx2"/>
                </a:solidFill>
                <a:latin typeface="Arial" panose="020B0604020202020204" pitchFamily="34" charset="0"/>
              </a:rPr>
              <a:t>Do all </a:t>
            </a:r>
            <a:r>
              <a:rPr lang="en-GB" altLang="en-US" sz="2000" b="1">
                <a:solidFill>
                  <a:schemeClr val="tx2"/>
                </a:solidFill>
                <a:latin typeface="Arial" panose="020B0604020202020204" pitchFamily="34" charset="0"/>
              </a:rPr>
              <a:t>piping</a:t>
            </a:r>
            <a:r>
              <a:rPr lang="en-GB" altLang="en-US" sz="2000">
                <a:solidFill>
                  <a:schemeClr val="tx2"/>
                </a:solidFill>
                <a:latin typeface="Arial" panose="020B0604020202020204" pitchFamily="34" charset="0"/>
              </a:rPr>
              <a:t> (inside modules, connecting, drainage, bypass)</a:t>
            </a:r>
            <a:endParaRPr lang="de-DE" altLang="en-US" sz="2000">
              <a:solidFill>
                <a:schemeClr val="tx2"/>
              </a:solidFill>
              <a:latin typeface="Arial" panose="020B0604020202020204" pitchFamily="34" charset="0"/>
            </a:endParaRPr>
          </a:p>
          <a:p>
            <a:pPr>
              <a:spcBef>
                <a:spcPct val="0"/>
              </a:spcBef>
              <a:spcAft>
                <a:spcPts val="1200"/>
              </a:spcAft>
              <a:buFont typeface="Calibri" panose="020F0502020204030204" pitchFamily="34" charset="0"/>
              <a:buAutoNum type="arabicPeriod" startAt="7"/>
            </a:pPr>
            <a:r>
              <a:rPr lang="en-GB" altLang="en-US" sz="2000">
                <a:solidFill>
                  <a:schemeClr val="tx2"/>
                </a:solidFill>
                <a:latin typeface="Arial" panose="020B0604020202020204" pitchFamily="34" charset="0"/>
              </a:rPr>
              <a:t>Build </a:t>
            </a:r>
            <a:r>
              <a:rPr lang="en-GB" altLang="en-US" sz="2000" b="1">
                <a:solidFill>
                  <a:schemeClr val="tx2"/>
                </a:solidFill>
                <a:latin typeface="Arial" panose="020B0604020202020204" pitchFamily="34" charset="0"/>
              </a:rPr>
              <a:t>cover slabs </a:t>
            </a:r>
            <a:r>
              <a:rPr lang="en-GB" altLang="en-US" sz="2000">
                <a:solidFill>
                  <a:schemeClr val="tx2"/>
                </a:solidFill>
                <a:latin typeface="Arial" panose="020B0604020202020204" pitchFamily="34" charset="0"/>
              </a:rPr>
              <a:t>for all modules, incl. manholes</a:t>
            </a:r>
            <a:endParaRPr lang="de-DE" altLang="en-US" sz="2000">
              <a:solidFill>
                <a:schemeClr val="tx2"/>
              </a:solidFill>
              <a:latin typeface="Arial" panose="020B0604020202020204" pitchFamily="34" charset="0"/>
            </a:endParaRPr>
          </a:p>
          <a:p>
            <a:pPr>
              <a:spcBef>
                <a:spcPct val="0"/>
              </a:spcBef>
              <a:spcAft>
                <a:spcPts val="1200"/>
              </a:spcAft>
              <a:buFont typeface="Calibri" panose="020F0502020204030204" pitchFamily="34" charset="0"/>
              <a:buAutoNum type="arabicPeriod" startAt="7"/>
            </a:pPr>
            <a:r>
              <a:rPr lang="en-GB" altLang="en-US" sz="2000">
                <a:solidFill>
                  <a:schemeClr val="tx2"/>
                </a:solidFill>
                <a:latin typeface="Arial" panose="020B0604020202020204" pitchFamily="34" charset="0"/>
              </a:rPr>
              <a:t>Do water-tight </a:t>
            </a:r>
            <a:r>
              <a:rPr lang="en-GB" altLang="en-US" sz="2000" b="1">
                <a:solidFill>
                  <a:schemeClr val="tx2"/>
                </a:solidFill>
                <a:latin typeface="Arial" panose="020B0604020202020204" pitchFamily="34" charset="0"/>
              </a:rPr>
              <a:t>plastering</a:t>
            </a:r>
            <a:r>
              <a:rPr lang="en-GB" altLang="en-US" sz="2000">
                <a:solidFill>
                  <a:schemeClr val="tx2"/>
                </a:solidFill>
                <a:latin typeface="Arial" panose="020B0604020202020204" pitchFamily="34" charset="0"/>
              </a:rPr>
              <a:t> and proper </a:t>
            </a:r>
            <a:r>
              <a:rPr lang="en-GB" altLang="en-US" sz="2000" b="1">
                <a:solidFill>
                  <a:schemeClr val="tx2"/>
                </a:solidFill>
                <a:latin typeface="Arial" panose="020B0604020202020204" pitchFamily="34" charset="0"/>
              </a:rPr>
              <a:t>curing</a:t>
            </a:r>
            <a:endParaRPr lang="de-DE" altLang="en-US" sz="2000" b="1">
              <a:solidFill>
                <a:schemeClr val="tx2"/>
              </a:solidFill>
              <a:latin typeface="Arial" panose="020B0604020202020204" pitchFamily="34" charset="0"/>
            </a:endParaRPr>
          </a:p>
          <a:p>
            <a:pPr>
              <a:spcBef>
                <a:spcPct val="0"/>
              </a:spcBef>
              <a:spcAft>
                <a:spcPts val="1200"/>
              </a:spcAft>
              <a:buFont typeface="Calibri" panose="020F0502020204030204" pitchFamily="34" charset="0"/>
              <a:buAutoNum type="arabicPeriod" startAt="7"/>
            </a:pPr>
            <a:r>
              <a:rPr lang="en-GB" altLang="en-US" sz="2000">
                <a:solidFill>
                  <a:schemeClr val="tx2"/>
                </a:solidFill>
                <a:latin typeface="Arial" panose="020B0604020202020204" pitchFamily="34" charset="0"/>
              </a:rPr>
              <a:t>Test system on </a:t>
            </a:r>
            <a:r>
              <a:rPr lang="en-GB" altLang="en-US" sz="2000" b="1">
                <a:solidFill>
                  <a:schemeClr val="tx2"/>
                </a:solidFill>
                <a:latin typeface="Arial" panose="020B0604020202020204" pitchFamily="34" charset="0"/>
              </a:rPr>
              <a:t>water tightness </a:t>
            </a:r>
          </a:p>
          <a:p>
            <a:pPr>
              <a:spcBef>
                <a:spcPct val="0"/>
              </a:spcBef>
              <a:spcAft>
                <a:spcPts val="1200"/>
              </a:spcAft>
              <a:buFont typeface="Calibri" panose="020F0502020204030204" pitchFamily="34" charset="0"/>
              <a:buAutoNum type="arabicPeriod" startAt="7"/>
            </a:pPr>
            <a:r>
              <a:rPr lang="en-GB" altLang="en-US" sz="2000">
                <a:solidFill>
                  <a:schemeClr val="tx2"/>
                </a:solidFill>
                <a:latin typeface="Arial" panose="020B0604020202020204" pitchFamily="34" charset="0"/>
              </a:rPr>
              <a:t>Fill SDRB and VFCW with </a:t>
            </a:r>
            <a:r>
              <a:rPr lang="en-GB" altLang="en-US" sz="2000" b="1">
                <a:solidFill>
                  <a:schemeClr val="tx2"/>
                </a:solidFill>
                <a:latin typeface="Arial" panose="020B0604020202020204" pitchFamily="34" charset="0"/>
              </a:rPr>
              <a:t>filter materials </a:t>
            </a:r>
            <a:r>
              <a:rPr lang="en-GB" altLang="en-US" sz="2000">
                <a:solidFill>
                  <a:schemeClr val="tx2"/>
                </a:solidFill>
                <a:latin typeface="Arial" panose="020B0604020202020204" pitchFamily="34" charset="0"/>
              </a:rPr>
              <a:t>and </a:t>
            </a:r>
            <a:r>
              <a:rPr lang="en-GB" altLang="en-US" sz="2000" b="1">
                <a:solidFill>
                  <a:schemeClr val="tx2"/>
                </a:solidFill>
                <a:latin typeface="Arial" panose="020B0604020202020204" pitchFamily="34" charset="0"/>
              </a:rPr>
              <a:t>plantation</a:t>
            </a:r>
            <a:endParaRPr lang="de-DE" altLang="en-US" sz="2000" b="1">
              <a:solidFill>
                <a:schemeClr val="tx2"/>
              </a:solidFill>
              <a:latin typeface="Arial" panose="020B0604020202020204" pitchFamily="34" charset="0"/>
            </a:endParaRPr>
          </a:p>
          <a:p>
            <a:pPr>
              <a:spcBef>
                <a:spcPct val="0"/>
              </a:spcBef>
              <a:spcAft>
                <a:spcPts val="1200"/>
              </a:spcAft>
              <a:buFont typeface="Calibri" panose="020F0502020204030204" pitchFamily="34" charset="0"/>
              <a:buAutoNum type="arabicPeriod" startAt="7"/>
            </a:pPr>
            <a:r>
              <a:rPr lang="en-GB" altLang="en-US" sz="2000">
                <a:solidFill>
                  <a:schemeClr val="tx2"/>
                </a:solidFill>
                <a:latin typeface="Arial" panose="020B0604020202020204" pitchFamily="34" charset="0"/>
              </a:rPr>
              <a:t>Test system on </a:t>
            </a:r>
            <a:r>
              <a:rPr lang="en-GB" altLang="en-US" sz="2000" b="1">
                <a:solidFill>
                  <a:schemeClr val="tx2"/>
                </a:solidFill>
                <a:latin typeface="Arial" panose="020B0604020202020204" pitchFamily="34" charset="0"/>
              </a:rPr>
              <a:t>operation</a:t>
            </a:r>
            <a:endParaRPr lang="de-DE" altLang="en-US" sz="2000">
              <a:solidFill>
                <a:schemeClr val="tx2"/>
              </a:solidFill>
              <a:latin typeface="Arial" panose="020B0604020202020204" pitchFamily="34" charset="0"/>
            </a:endParaRPr>
          </a:p>
          <a:p>
            <a:pPr>
              <a:spcBef>
                <a:spcPct val="0"/>
              </a:spcBef>
              <a:spcAft>
                <a:spcPts val="1200"/>
              </a:spcAft>
              <a:buFont typeface="Calibri" panose="020F0502020204030204" pitchFamily="34" charset="0"/>
              <a:buAutoNum type="arabicPeriod" startAt="7"/>
            </a:pPr>
            <a:r>
              <a:rPr lang="en-GB" altLang="en-US" sz="2000">
                <a:solidFill>
                  <a:schemeClr val="tx2"/>
                </a:solidFill>
                <a:latin typeface="Arial" panose="020B0604020202020204" pitchFamily="34" charset="0"/>
              </a:rPr>
              <a:t>Do </a:t>
            </a:r>
            <a:r>
              <a:rPr lang="en-GB" altLang="en-US" sz="2000" b="1">
                <a:solidFill>
                  <a:schemeClr val="tx2"/>
                </a:solidFill>
                <a:latin typeface="Arial" panose="020B0604020202020204" pitchFamily="34" charset="0"/>
              </a:rPr>
              <a:t>fencing</a:t>
            </a:r>
            <a:r>
              <a:rPr lang="en-GB" altLang="en-US" sz="2000">
                <a:solidFill>
                  <a:schemeClr val="tx2"/>
                </a:solidFill>
                <a:latin typeface="Arial" panose="020B0604020202020204" pitchFamily="34" charset="0"/>
              </a:rPr>
              <a:t>, final </a:t>
            </a:r>
            <a:r>
              <a:rPr lang="en-GB" altLang="en-US" sz="2000" b="1">
                <a:solidFill>
                  <a:schemeClr val="tx2"/>
                </a:solidFill>
                <a:latin typeface="Arial" panose="020B0604020202020204" pitchFamily="34" charset="0"/>
              </a:rPr>
              <a:t>landscaping</a:t>
            </a:r>
            <a:r>
              <a:rPr lang="en-GB" altLang="en-US" sz="2000">
                <a:solidFill>
                  <a:schemeClr val="tx2"/>
                </a:solidFill>
                <a:latin typeface="Arial" panose="020B0604020202020204" pitchFamily="34" charset="0"/>
              </a:rPr>
              <a:t> and construction of access </a:t>
            </a:r>
            <a:r>
              <a:rPr lang="en-GB" altLang="en-US" sz="2000" b="1">
                <a:solidFill>
                  <a:schemeClr val="tx2"/>
                </a:solidFill>
                <a:latin typeface="Arial" panose="020B0604020202020204" pitchFamily="34" charset="0"/>
              </a:rPr>
              <a:t>roads</a:t>
            </a:r>
            <a:r>
              <a:rPr lang="en-GB" altLang="en-US" sz="2000">
                <a:solidFill>
                  <a:schemeClr val="tx2"/>
                </a:solidFill>
                <a:latin typeface="Arial" panose="020B0604020202020204" pitchFamily="34" charset="0"/>
              </a:rPr>
              <a:t>, </a:t>
            </a:r>
            <a:r>
              <a:rPr lang="en-GB" altLang="en-US" sz="2000" b="1">
                <a:solidFill>
                  <a:schemeClr val="tx2"/>
                </a:solidFill>
                <a:latin typeface="Arial" panose="020B0604020202020204" pitchFamily="34" charset="0"/>
              </a:rPr>
              <a:t>fence</a:t>
            </a:r>
            <a:r>
              <a:rPr lang="en-GB" altLang="en-US" sz="2000">
                <a:solidFill>
                  <a:schemeClr val="tx2"/>
                </a:solidFill>
                <a:latin typeface="Arial" panose="020B0604020202020204" pitchFamily="34" charset="0"/>
              </a:rPr>
              <a:t> and </a:t>
            </a:r>
            <a:r>
              <a:rPr lang="en-GB" altLang="en-US" sz="2000" b="1">
                <a:solidFill>
                  <a:schemeClr val="tx2"/>
                </a:solidFill>
                <a:latin typeface="Arial" panose="020B0604020202020204" pitchFamily="34" charset="0"/>
              </a:rPr>
              <a:t>gate</a:t>
            </a:r>
            <a:endParaRPr lang="de-DE" altLang="en-US" sz="2000" b="1">
              <a:solidFill>
                <a:schemeClr val="tx2"/>
              </a:solidFill>
              <a:latin typeface="Arial" panose="020B0604020202020204" pitchFamily="34" charset="0"/>
            </a:endParaRPr>
          </a:p>
        </p:txBody>
      </p:sp>
      <p:pic>
        <p:nvPicPr>
          <p:cNvPr id="13926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90600"/>
            <a:ext cx="954088"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39266"/>
                                        </p:tgtEl>
                                        <p:attrNameLst>
                                          <p:attrName>style.visibility</p:attrName>
                                        </p:attrNameLst>
                                      </p:cBhvr>
                                      <p:to>
                                        <p:strVal val="visible"/>
                                      </p:to>
                                    </p:set>
                                    <p:animEffect transition="in" filter="blinds(horizontal)">
                                      <p:cBhvr>
                                        <p:cTn id="11" dur="500"/>
                                        <p:tgtEl>
                                          <p:spTgt spid="1392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additive="base">
                                        <p:cTn id="1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additive="base">
                                        <p:cTn id="2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 calcmode="lin" valueType="num">
                                      <p:cBhvr additive="base">
                                        <p:cTn id="3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 calcmode="lin" valueType="num">
                                      <p:cBhvr additive="base">
                                        <p:cTn id="4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9">
                                            <p:txEl>
                                              <p:pRg st="6" end="6"/>
                                            </p:txEl>
                                          </p:spTgt>
                                        </p:tgtEl>
                                        <p:attrNameLst>
                                          <p:attrName>style.visibility</p:attrName>
                                        </p:attrNameLst>
                                      </p:cBhvr>
                                      <p:to>
                                        <p:strVal val="visible"/>
                                      </p:to>
                                    </p:set>
                                    <p:anim calcmode="lin" valueType="num">
                                      <p:cBhvr additive="base">
                                        <p:cTn id="46"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a:xfrm>
            <a:off x="304800" y="2209800"/>
            <a:ext cx="8229600" cy="762000"/>
          </a:xfrm>
        </p:spPr>
        <p:txBody>
          <a:bodyPr/>
          <a:lstStyle/>
          <a:p>
            <a:r>
              <a:rPr lang="en-GB" altLang="en-US" sz="3600" b="1" smtClean="0">
                <a:solidFill>
                  <a:schemeClr val="tx2"/>
                </a:solidFill>
                <a:cs typeface="Calibri" panose="020F0502020204030204" pitchFamily="34" charset="0"/>
              </a:rPr>
              <a:t>Health and Safety</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2733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965A4B-5C3E-473C-8F23-D7C5AD003F91}" type="slidenum">
              <a:rPr lang="en-US" altLang="en-US" sz="1200" smtClean="0">
                <a:solidFill>
                  <a:srgbClr val="898989"/>
                </a:solidFill>
              </a:rPr>
              <a:pPr>
                <a:spcBef>
                  <a:spcPct val="0"/>
                </a:spcBef>
                <a:buFontTx/>
                <a:buNone/>
              </a:pPr>
              <a:t>110</a:t>
            </a:fld>
            <a:endParaRPr lang="en-US" alt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Basic rules for safety?</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293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F29008-3AF9-4813-98BF-A34D5A5E6E48}" type="slidenum">
              <a:rPr lang="en-US" altLang="en-US" sz="1200" smtClean="0">
                <a:solidFill>
                  <a:srgbClr val="898989"/>
                </a:solidFill>
              </a:rPr>
              <a:pPr>
                <a:spcBef>
                  <a:spcPct val="0"/>
                </a:spcBef>
                <a:buFontTx/>
                <a:buNone/>
              </a:pPr>
              <a:t>111</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544830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Tidy construction site</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Keep </a:t>
            </a:r>
            <a:r>
              <a:rPr lang="en-GB" altLang="en-US" b="1" dirty="0">
                <a:solidFill>
                  <a:srgbClr val="C00000"/>
                </a:solidFill>
                <a:latin typeface="Arial" charset="0"/>
                <a:cs typeface="Arial" charset="0"/>
              </a:rPr>
              <a:t>passages clear </a:t>
            </a:r>
            <a:r>
              <a:rPr lang="en-GB" altLang="en-US" dirty="0">
                <a:solidFill>
                  <a:srgbClr val="C00000"/>
                </a:solidFill>
                <a:latin typeface="Arial" charset="0"/>
                <a:cs typeface="Arial" charset="0"/>
              </a:rPr>
              <a:t>all time to avoid stumbling, stepping into nails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b="1" dirty="0">
                <a:solidFill>
                  <a:srgbClr val="C00000"/>
                </a:solidFill>
                <a:latin typeface="Arial" charset="0"/>
                <a:cs typeface="Arial" charset="0"/>
              </a:rPr>
              <a:t>Pile materials safely</a:t>
            </a:r>
            <a:r>
              <a:rPr lang="en-GB" altLang="en-US" dirty="0">
                <a:solidFill>
                  <a:srgbClr val="C00000"/>
                </a:solidFill>
                <a:latin typeface="Arial" charset="0"/>
                <a:cs typeface="Arial" charset="0"/>
              </a:rPr>
              <a:t>; stacks should not be too high</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Beware of </a:t>
            </a:r>
            <a:r>
              <a:rPr lang="en-GB" altLang="en-US" b="1" dirty="0">
                <a:solidFill>
                  <a:srgbClr val="C00000"/>
                </a:solidFill>
                <a:latin typeface="Arial" charset="0"/>
                <a:cs typeface="Arial" charset="0"/>
              </a:rPr>
              <a:t>floor openings </a:t>
            </a:r>
            <a:r>
              <a:rPr lang="en-GB" altLang="en-US" dirty="0">
                <a:solidFill>
                  <a:srgbClr val="C00000"/>
                </a:solidFill>
                <a:latin typeface="Arial" charset="0"/>
                <a:cs typeface="Arial" charset="0"/>
              </a:rPr>
              <a:t>and ensure that they are covered</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b="1" dirty="0">
                <a:solidFill>
                  <a:srgbClr val="C00000"/>
                </a:solidFill>
                <a:latin typeface="Arial" charset="0"/>
                <a:cs typeface="Arial" charset="0"/>
              </a:rPr>
              <a:t>Remove</a:t>
            </a:r>
            <a:r>
              <a:rPr lang="en-GB" altLang="en-US" dirty="0">
                <a:solidFill>
                  <a:srgbClr val="C00000"/>
                </a:solidFill>
                <a:latin typeface="Arial" charset="0"/>
                <a:cs typeface="Arial" charset="0"/>
              </a:rPr>
              <a:t> </a:t>
            </a:r>
            <a:r>
              <a:rPr lang="en-GB" altLang="en-US" b="1" dirty="0">
                <a:solidFill>
                  <a:srgbClr val="C00000"/>
                </a:solidFill>
                <a:latin typeface="Arial" charset="0"/>
                <a:cs typeface="Arial" charset="0"/>
              </a:rPr>
              <a:t>waste</a:t>
            </a:r>
            <a:r>
              <a:rPr lang="en-GB" altLang="en-US" dirty="0">
                <a:solidFill>
                  <a:srgbClr val="C00000"/>
                </a:solidFill>
                <a:latin typeface="Arial" charset="0"/>
                <a:cs typeface="Arial" charset="0"/>
              </a:rPr>
              <a:t> as soon as possible</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Safety Measures</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Ensure that dangerous part of machines have been installed with a </a:t>
            </a:r>
            <a:r>
              <a:rPr lang="en-GB" altLang="en-US" b="1" dirty="0">
                <a:solidFill>
                  <a:srgbClr val="C00000"/>
                </a:solidFill>
                <a:latin typeface="Arial" charset="0"/>
                <a:cs typeface="Arial" charset="0"/>
              </a:rPr>
              <a:t>guard</a:t>
            </a:r>
            <a:endParaRPr lang="de-DE" altLang="en-US" b="1"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Keep </a:t>
            </a:r>
            <a:r>
              <a:rPr lang="en-GB" altLang="en-US" b="1" dirty="0">
                <a:solidFill>
                  <a:srgbClr val="C00000"/>
                </a:solidFill>
                <a:latin typeface="Arial" charset="0"/>
                <a:cs typeface="Arial" charset="0"/>
              </a:rPr>
              <a:t>vigilant</a:t>
            </a:r>
            <a:r>
              <a:rPr lang="en-GB" altLang="en-US" dirty="0">
                <a:solidFill>
                  <a:srgbClr val="C00000"/>
                </a:solidFill>
                <a:latin typeface="Arial" charset="0"/>
                <a:cs typeface="Arial" charset="0"/>
              </a:rPr>
              <a:t> all the time and watch out for moving equipment</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Before you use any electrical tool, check the </a:t>
            </a:r>
            <a:r>
              <a:rPr lang="en-GB" altLang="en-US" b="1" dirty="0">
                <a:solidFill>
                  <a:srgbClr val="C00000"/>
                </a:solidFill>
                <a:latin typeface="Arial" charset="0"/>
                <a:cs typeface="Arial" charset="0"/>
              </a:rPr>
              <a:t>condition of its cables</a:t>
            </a:r>
            <a:endParaRPr lang="de-DE" altLang="en-US" b="1"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Avoid dragging </a:t>
            </a:r>
            <a:r>
              <a:rPr lang="en-GB" altLang="en-US" b="1" dirty="0">
                <a:solidFill>
                  <a:srgbClr val="C00000"/>
                </a:solidFill>
                <a:latin typeface="Arial" charset="0"/>
                <a:cs typeface="Arial" charset="0"/>
              </a:rPr>
              <a:t>electric cables </a:t>
            </a:r>
            <a:r>
              <a:rPr lang="en-GB" altLang="en-US" dirty="0">
                <a:solidFill>
                  <a:srgbClr val="C00000"/>
                </a:solidFill>
                <a:latin typeface="Arial" charset="0"/>
                <a:cs typeface="Arial" charset="0"/>
              </a:rPr>
              <a:t>on the ground or allowing the cables to come into contact with water</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en-GB" altLang="en-US" dirty="0">
              <a:solidFill>
                <a:srgbClr val="C00000"/>
              </a:solidFill>
              <a:latin typeface="Arial" charset="0"/>
              <a:cs typeface="Arial" charset="0"/>
            </a:endParaRPr>
          </a:p>
        </p:txBody>
      </p:sp>
      <p:sp>
        <p:nvSpPr>
          <p:cNvPr id="2293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938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938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938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93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938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2938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 calcmode="lin" valueType="num">
                                      <p:cBhvr additive="base">
                                        <p:cTn id="3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 calcmode="lin" valueType="num">
                                      <p:cBhvr additive="base">
                                        <p:cTn id="3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anim calcmode="lin" valueType="num">
                                      <p:cBhvr additive="base">
                                        <p:cTn id="4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9">
                                            <p:txEl>
                                              <p:pRg st="8" end="8"/>
                                            </p:txEl>
                                          </p:spTgt>
                                        </p:tgtEl>
                                        <p:attrNameLst>
                                          <p:attrName>style.visibility</p:attrName>
                                        </p:attrNameLst>
                                      </p:cBhvr>
                                      <p:to>
                                        <p:strVal val="visible"/>
                                      </p:to>
                                    </p:set>
                                    <p:anim calcmode="lin" valueType="num">
                                      <p:cBhvr additive="base">
                                        <p:cTn id="5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 calcmode="lin" valueType="num">
                                      <p:cBhvr additive="base">
                                        <p:cTn id="5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Basic rules for safety?</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3142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6E4A1DA-DA47-4FDD-9FBE-D3ADDD25D5AC}" type="slidenum">
              <a:rPr lang="en-US" altLang="en-US" sz="1200" smtClean="0">
                <a:solidFill>
                  <a:srgbClr val="898989"/>
                </a:solidFill>
              </a:rPr>
              <a:pPr>
                <a:spcBef>
                  <a:spcPct val="0"/>
                </a:spcBef>
                <a:buFontTx/>
                <a:buNone/>
              </a:pPr>
              <a:t>112</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341630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Personal safety</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Wear </a:t>
            </a:r>
            <a:r>
              <a:rPr lang="en-GB" altLang="en-US" b="1" dirty="0">
                <a:solidFill>
                  <a:srgbClr val="C00000"/>
                </a:solidFill>
                <a:latin typeface="Arial" charset="0"/>
                <a:cs typeface="Arial" charset="0"/>
              </a:rPr>
              <a:t>protective equipment</a:t>
            </a:r>
            <a:endParaRPr lang="de-DE" altLang="en-US" b="1"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Do not drink or take </a:t>
            </a:r>
            <a:r>
              <a:rPr lang="en-GB" altLang="en-US" b="1" dirty="0">
                <a:solidFill>
                  <a:srgbClr val="C00000"/>
                </a:solidFill>
                <a:latin typeface="Arial" charset="0"/>
                <a:cs typeface="Arial" charset="0"/>
              </a:rPr>
              <a:t>drugs</a:t>
            </a:r>
            <a:r>
              <a:rPr lang="en-GB" altLang="en-US" dirty="0">
                <a:solidFill>
                  <a:srgbClr val="C00000"/>
                </a:solidFill>
                <a:latin typeface="Arial" charset="0"/>
                <a:cs typeface="Arial" charset="0"/>
              </a:rPr>
              <a:t> while working</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Pay attention to </a:t>
            </a:r>
            <a:r>
              <a:rPr lang="en-GB" altLang="en-US" b="1" dirty="0">
                <a:solidFill>
                  <a:srgbClr val="C00000"/>
                </a:solidFill>
                <a:latin typeface="Arial" charset="0"/>
                <a:cs typeface="Arial" charset="0"/>
              </a:rPr>
              <a:t>personal hygiene</a:t>
            </a:r>
            <a:endParaRPr lang="de-DE" altLang="en-US" b="1"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Do not </a:t>
            </a:r>
            <a:r>
              <a:rPr lang="en-GB" altLang="en-US" b="1" dirty="0">
                <a:solidFill>
                  <a:srgbClr val="C00000"/>
                </a:solidFill>
                <a:latin typeface="Arial" charset="0"/>
                <a:cs typeface="Arial" charset="0"/>
              </a:rPr>
              <a:t>play</a:t>
            </a:r>
            <a:r>
              <a:rPr lang="en-GB" altLang="en-US" dirty="0">
                <a:solidFill>
                  <a:srgbClr val="C00000"/>
                </a:solidFill>
                <a:latin typeface="Arial" charset="0"/>
                <a:cs typeface="Arial" charset="0"/>
              </a:rPr>
              <a:t> in the workplace</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Report to your supervisor immediately if you notice any </a:t>
            </a:r>
            <a:r>
              <a:rPr lang="en-GB" altLang="en-US" b="1" dirty="0">
                <a:solidFill>
                  <a:srgbClr val="C00000"/>
                </a:solidFill>
                <a:latin typeface="Arial" charset="0"/>
                <a:cs typeface="Arial" charset="0"/>
              </a:rPr>
              <a:t>unsafe condition</a:t>
            </a:r>
            <a:endParaRPr lang="de-DE" altLang="en-US" b="1"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en-GB" altLang="en-US" dirty="0">
              <a:solidFill>
                <a:srgbClr val="C00000"/>
              </a:solidFill>
              <a:latin typeface="Arial" charset="0"/>
              <a:cs typeface="Arial" charset="0"/>
            </a:endParaRPr>
          </a:p>
        </p:txBody>
      </p:sp>
      <p:sp>
        <p:nvSpPr>
          <p:cNvPr id="2314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143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143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143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143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143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143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3" name="Grafik 5" descr="health-and-safety-sig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581400"/>
            <a:ext cx="463073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 calcmode="lin" valueType="num">
                                      <p:cBhvr additive="base">
                                        <p:cTn id="1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additive="base">
                                        <p:cTn id="2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 calcmode="lin" valueType="num">
                                      <p:cBhvr additive="base">
                                        <p:cTn id="28"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 calcmode="lin" valueType="num">
                                      <p:cBhvr additive="base">
                                        <p:cTn id="3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Emergency Response?</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3347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0795AB-8B88-4B99-BCFF-77B66FD26A00}" type="slidenum">
              <a:rPr lang="en-US" altLang="en-US" sz="1200" smtClean="0">
                <a:solidFill>
                  <a:srgbClr val="898989"/>
                </a:solidFill>
              </a:rPr>
              <a:pPr>
                <a:spcBef>
                  <a:spcPct val="0"/>
                </a:spcBef>
                <a:buFontTx/>
                <a:buNone/>
              </a:pPr>
              <a:t>113</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332422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Have a good understanding of your working environment</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When </a:t>
            </a:r>
            <a:r>
              <a:rPr lang="en-GB" altLang="en-US" sz="2000" b="1" dirty="0">
                <a:solidFill>
                  <a:schemeClr val="tx2"/>
                </a:solidFill>
                <a:latin typeface="Arial" charset="0"/>
                <a:cs typeface="Arial" charset="0"/>
              </a:rPr>
              <a:t>evacuation</a:t>
            </a:r>
            <a:r>
              <a:rPr lang="en-GB" altLang="en-US" sz="2000" dirty="0">
                <a:solidFill>
                  <a:schemeClr val="tx2"/>
                </a:solidFill>
                <a:latin typeface="Arial" charset="0"/>
                <a:cs typeface="Arial" charset="0"/>
              </a:rPr>
              <a:t> is required in an emergency, you should </a:t>
            </a:r>
            <a:r>
              <a:rPr lang="en-GB" altLang="en-US" sz="2000" b="1" dirty="0">
                <a:solidFill>
                  <a:schemeClr val="tx2"/>
                </a:solidFill>
                <a:latin typeface="Arial" charset="0"/>
                <a:cs typeface="Arial" charset="0"/>
              </a:rPr>
              <a:t>keep calm </a:t>
            </a:r>
            <a:r>
              <a:rPr lang="en-GB" altLang="en-US" sz="2000" dirty="0">
                <a:solidFill>
                  <a:schemeClr val="tx2"/>
                </a:solidFill>
                <a:latin typeface="Arial" charset="0"/>
                <a:cs typeface="Arial" charset="0"/>
              </a:rPr>
              <a:t>and find out</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b="1" dirty="0">
                <a:solidFill>
                  <a:srgbClr val="C00000"/>
                </a:solidFill>
                <a:latin typeface="Arial" charset="0"/>
                <a:cs typeface="Arial" charset="0"/>
              </a:rPr>
              <a:t>What dangerous situation </a:t>
            </a:r>
            <a:r>
              <a:rPr lang="en-GB" altLang="en-US" dirty="0">
                <a:solidFill>
                  <a:srgbClr val="C00000"/>
                </a:solidFill>
                <a:latin typeface="Arial" charset="0"/>
                <a:cs typeface="Arial" charset="0"/>
              </a:rPr>
              <a:t>the alarm refers to</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The </a:t>
            </a:r>
            <a:r>
              <a:rPr lang="en-GB" altLang="en-US" b="1" dirty="0">
                <a:solidFill>
                  <a:srgbClr val="C00000"/>
                </a:solidFill>
                <a:latin typeface="Arial" charset="0"/>
                <a:cs typeface="Arial" charset="0"/>
              </a:rPr>
              <a:t>routes</a:t>
            </a:r>
            <a:r>
              <a:rPr lang="en-GB" altLang="en-US" dirty="0">
                <a:solidFill>
                  <a:srgbClr val="C00000"/>
                </a:solidFill>
                <a:latin typeface="Arial" charset="0"/>
                <a:cs typeface="Arial" charset="0"/>
              </a:rPr>
              <a:t> for evacuation</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The </a:t>
            </a:r>
            <a:r>
              <a:rPr lang="en-GB" altLang="en-US" b="1" dirty="0">
                <a:solidFill>
                  <a:srgbClr val="C00000"/>
                </a:solidFill>
                <a:latin typeface="Arial" charset="0"/>
                <a:cs typeface="Arial" charset="0"/>
              </a:rPr>
              <a:t>safe place </a:t>
            </a:r>
            <a:r>
              <a:rPr lang="en-GB" altLang="en-US" dirty="0">
                <a:solidFill>
                  <a:srgbClr val="C00000"/>
                </a:solidFill>
                <a:latin typeface="Arial" charset="0"/>
                <a:cs typeface="Arial" charset="0"/>
              </a:rPr>
              <a:t>that you should go to as designated by the company</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en-GB" altLang="en-US" dirty="0">
              <a:solidFill>
                <a:srgbClr val="C00000"/>
              </a:solidFill>
              <a:latin typeface="Arial" charset="0"/>
              <a:cs typeface="Arial" charset="0"/>
            </a:endParaRPr>
          </a:p>
        </p:txBody>
      </p:sp>
      <p:sp>
        <p:nvSpPr>
          <p:cNvPr id="2334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347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348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348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348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348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348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4" name="Grafik 10" descr="evacuation-icon-300x1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063" y="3733800"/>
            <a:ext cx="34369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 calcmode="lin" valueType="num">
                                      <p:cBhvr additive="base">
                                        <p:cTn id="2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Emergency Response?</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3552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83F5F0-8A81-4BF1-A0A2-ADDB2341BB7A}" type="slidenum">
              <a:rPr lang="en-US" altLang="en-US" sz="1200" smtClean="0">
                <a:solidFill>
                  <a:srgbClr val="898989"/>
                </a:solidFill>
              </a:rPr>
              <a:pPr>
                <a:spcBef>
                  <a:spcPct val="0"/>
                </a:spcBef>
                <a:buFontTx/>
                <a:buNone/>
              </a:pPr>
              <a:t>114</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341630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If an </a:t>
            </a:r>
            <a:r>
              <a:rPr lang="en-GB" altLang="en-US" sz="2000" b="1" dirty="0">
                <a:solidFill>
                  <a:schemeClr val="tx2"/>
                </a:solidFill>
                <a:latin typeface="Arial" charset="0"/>
                <a:cs typeface="Arial" charset="0"/>
              </a:rPr>
              <a:t>accident</a:t>
            </a:r>
            <a:r>
              <a:rPr lang="en-GB" altLang="en-US" sz="2000" dirty="0">
                <a:solidFill>
                  <a:schemeClr val="tx2"/>
                </a:solidFill>
                <a:latin typeface="Arial" charset="0"/>
                <a:cs typeface="Arial" charset="0"/>
              </a:rPr>
              <a:t> happen despite safety precautions it is important to:</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Keep calm</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Seek help immediately</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Accompany the injured person</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Assist in the immediate rescue work as far as possible</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Do not try to move the injured person unless it is really necessary</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en-GB" altLang="en-US" dirty="0">
              <a:solidFill>
                <a:srgbClr val="C00000"/>
              </a:solidFill>
              <a:latin typeface="Arial" charset="0"/>
              <a:cs typeface="Arial" charset="0"/>
            </a:endParaRPr>
          </a:p>
        </p:txBody>
      </p:sp>
      <p:sp>
        <p:nvSpPr>
          <p:cNvPr id="23552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552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552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55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553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553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553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235533" name="Grafik 14" descr="AccidentInsIc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052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Emergency Response?</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375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7D740F-CA85-4A81-9022-AE3F1133B8A2}" type="slidenum">
              <a:rPr lang="en-US" altLang="en-US" sz="1200" smtClean="0">
                <a:solidFill>
                  <a:srgbClr val="898989"/>
                </a:solidFill>
              </a:rPr>
              <a:pPr>
                <a:spcBef>
                  <a:spcPct val="0"/>
                </a:spcBef>
                <a:buFontTx/>
                <a:buNone/>
              </a:pPr>
              <a:t>115</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1970088"/>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When a </a:t>
            </a:r>
            <a:r>
              <a:rPr lang="en-GB" altLang="en-US" sz="2000" b="1" dirty="0">
                <a:solidFill>
                  <a:schemeClr val="tx2"/>
                </a:solidFill>
                <a:latin typeface="Arial" charset="0"/>
                <a:cs typeface="Arial" charset="0"/>
              </a:rPr>
              <a:t>fire</a:t>
            </a:r>
            <a:r>
              <a:rPr lang="en-GB" altLang="en-US" sz="2000" dirty="0">
                <a:solidFill>
                  <a:schemeClr val="tx2"/>
                </a:solidFill>
                <a:latin typeface="Arial" charset="0"/>
                <a:cs typeface="Arial" charset="0"/>
              </a:rPr>
              <a:t> breaks out, you should remember:</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Put out the fire with a fire extinguisher if it is a small fire</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If the blaze is out of control, do not try to extinguish the fire on your own; call the Fire Services Department, or the police (999) right away</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en-GB" altLang="en-US" dirty="0">
              <a:solidFill>
                <a:srgbClr val="C00000"/>
              </a:solidFill>
              <a:latin typeface="Arial" charset="0"/>
              <a:cs typeface="Arial" charset="0"/>
            </a:endParaRPr>
          </a:p>
        </p:txBody>
      </p:sp>
      <p:sp>
        <p:nvSpPr>
          <p:cNvPr id="23757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757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757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757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757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757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758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4" name="Grafik 11" descr="xig5LEK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124200"/>
            <a:ext cx="174148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15" desc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124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 calcmode="lin" valueType="num">
                                      <p:cBhvr additive="base">
                                        <p:cTn id="1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8" presetID="3"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HEALTH &amp; SAFETY EXAMPLES?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3962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108FA72-616B-4C42-A1DA-2A6F0F90EE09}" type="slidenum">
              <a:rPr lang="en-US" altLang="en-US" sz="1200" smtClean="0">
                <a:solidFill>
                  <a:srgbClr val="898989"/>
                </a:solidFill>
              </a:rPr>
              <a:pPr>
                <a:spcBef>
                  <a:spcPct val="0"/>
                </a:spcBef>
                <a:buFontTx/>
                <a:buNone/>
              </a:pPr>
              <a:t>116</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572452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Excavations</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Use safe access for ingress and egress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Do not pile soil or any other materials at the edge of an excavation</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Make sure that a trench is securely shored before working in it</a:t>
            </a:r>
            <a:endParaRPr lang="de-DE" altLang="en-US" dirty="0">
              <a:solidFill>
                <a:srgbClr val="C00000"/>
              </a:solidFill>
              <a:latin typeface="Arial" charset="0"/>
              <a:cs typeface="Arial" charset="0"/>
            </a:endParaRP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Gas welding &amp; flame cutting </a:t>
            </a:r>
            <a:r>
              <a:rPr lang="en-GB" altLang="en-US" i="1" dirty="0">
                <a:latin typeface="Arial" charset="0"/>
                <a:cs typeface="Arial" charset="0"/>
              </a:rPr>
              <a:t>(i.e. for roof of composing area)</a:t>
            </a:r>
            <a:endParaRPr lang="de-DE" altLang="en-US" i="1" dirty="0">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Wear personal protective equipment (i.e. safety glasses)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Place fire extinguishers within reach</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Keep gas cylinders upright and secure it </a:t>
            </a:r>
            <a:br>
              <a:rPr lang="en-GB" altLang="en-US" dirty="0">
                <a:solidFill>
                  <a:srgbClr val="C00000"/>
                </a:solidFill>
                <a:latin typeface="Arial" charset="0"/>
                <a:cs typeface="Arial" charset="0"/>
              </a:rPr>
            </a:br>
            <a:r>
              <a:rPr lang="en-GB" altLang="en-US" dirty="0">
                <a:solidFill>
                  <a:srgbClr val="C00000"/>
                </a:solidFill>
                <a:latin typeface="Arial" charset="0"/>
                <a:cs typeface="Arial" charset="0"/>
              </a:rPr>
              <a:t>against overturning</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If gas leakage is detected, report it to your </a:t>
            </a:r>
            <a:br>
              <a:rPr lang="en-GB" altLang="en-US" dirty="0">
                <a:solidFill>
                  <a:srgbClr val="C00000"/>
                </a:solidFill>
                <a:latin typeface="Arial" charset="0"/>
                <a:cs typeface="Arial" charset="0"/>
              </a:rPr>
            </a:br>
            <a:r>
              <a:rPr lang="en-GB" altLang="en-US" dirty="0">
                <a:solidFill>
                  <a:srgbClr val="C00000"/>
                </a:solidFill>
                <a:latin typeface="Arial" charset="0"/>
                <a:cs typeface="Arial" charset="0"/>
              </a:rPr>
              <a:t>supervisor immediately</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en-GB" altLang="en-US" dirty="0">
              <a:solidFill>
                <a:srgbClr val="C00000"/>
              </a:solidFill>
              <a:latin typeface="Arial" charset="0"/>
              <a:cs typeface="Arial" charset="0"/>
            </a:endParaRPr>
          </a:p>
        </p:txBody>
      </p:sp>
      <p:sp>
        <p:nvSpPr>
          <p:cNvPr id="23962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96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962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962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962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962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3962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4" name="Grafik 13" descr="157_1_1.gif"/>
          <p:cNvPicPr>
            <a:picLocks noChangeAspect="1"/>
          </p:cNvPicPr>
          <p:nvPr/>
        </p:nvPicPr>
        <p:blipFill>
          <a:blip r:embed="rId3">
            <a:extLst>
              <a:ext uri="{28A0092B-C50C-407E-A947-70E740481C1C}">
                <a14:useLocalDpi xmlns:a14="http://schemas.microsoft.com/office/drawing/2010/main" val="0"/>
              </a:ext>
            </a:extLst>
          </a:blip>
          <a:srcRect t="7333" b="7333"/>
          <a:stretch>
            <a:fillRect/>
          </a:stretch>
        </p:blipFill>
        <p:spPr bwMode="auto">
          <a:xfrm>
            <a:off x="6324600" y="3581400"/>
            <a:ext cx="16764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 calcmode="lin" valueType="num">
                                      <p:cBhvr additive="base">
                                        <p:cTn id="3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8" end="8"/>
                                            </p:txEl>
                                          </p:spTgt>
                                        </p:tgtEl>
                                        <p:attrNameLst>
                                          <p:attrName>ppt_y</p:attrName>
                                        </p:attrNameLst>
                                      </p:cBhvr>
                                      <p:tavLst>
                                        <p:tav tm="0">
                                          <p:val>
                                            <p:strVal val="1+#ppt_h/2"/>
                                          </p:val>
                                        </p:tav>
                                        <p:tav tm="100000">
                                          <p:val>
                                            <p:strVal val="#ppt_y"/>
                                          </p:val>
                                        </p:tav>
                                      </p:tavLst>
                                    </p:anim>
                                  </p:childTnLst>
                                </p:cTn>
                              </p:par>
                              <p:par>
                                <p:cTn id="41" presetID="3"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HEALTH &amp; SAFETY EXAMPLES?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416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642784-AE87-4589-8504-9CE78FB3CFC1}" type="slidenum">
              <a:rPr lang="en-US" altLang="en-US" sz="1200" smtClean="0">
                <a:solidFill>
                  <a:srgbClr val="898989"/>
                </a:solidFill>
              </a:rPr>
              <a:pPr>
                <a:spcBef>
                  <a:spcPct val="0"/>
                </a:spcBef>
                <a:buFontTx/>
                <a:buNone/>
              </a:pPr>
              <a:t>117</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3386138"/>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Fire risk</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Always keep the workplace clean and tidy</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Handle machinery and tools that may generate </a:t>
            </a:r>
            <a:br>
              <a:rPr lang="en-GB" altLang="en-US" dirty="0">
                <a:solidFill>
                  <a:srgbClr val="C00000"/>
                </a:solidFill>
                <a:latin typeface="Arial" charset="0"/>
                <a:cs typeface="Arial" charset="0"/>
              </a:rPr>
            </a:br>
            <a:r>
              <a:rPr lang="en-GB" altLang="en-US" dirty="0">
                <a:solidFill>
                  <a:srgbClr val="C00000"/>
                </a:solidFill>
                <a:latin typeface="Arial" charset="0"/>
                <a:cs typeface="Arial" charset="0"/>
              </a:rPr>
              <a:t>sparks or heat carefully</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Do not smoke or use naked flames in any area </a:t>
            </a:r>
            <a:br>
              <a:rPr lang="en-GB" altLang="en-US" dirty="0">
                <a:solidFill>
                  <a:srgbClr val="C00000"/>
                </a:solidFill>
                <a:latin typeface="Arial" charset="0"/>
                <a:cs typeface="Arial" charset="0"/>
              </a:rPr>
            </a:br>
            <a:r>
              <a:rPr lang="en-GB" altLang="en-US" dirty="0">
                <a:solidFill>
                  <a:srgbClr val="C00000"/>
                </a:solidFill>
                <a:latin typeface="Arial" charset="0"/>
                <a:cs typeface="Arial" charset="0"/>
              </a:rPr>
              <a:t>where flammable and explosive substances are stored</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Know where fire extinguishers are located </a:t>
            </a:r>
            <a:br>
              <a:rPr lang="en-GB" altLang="en-US" dirty="0">
                <a:solidFill>
                  <a:srgbClr val="C00000"/>
                </a:solidFill>
                <a:latin typeface="Arial" charset="0"/>
                <a:cs typeface="Arial" charset="0"/>
              </a:rPr>
            </a:br>
            <a:r>
              <a:rPr lang="en-GB" altLang="en-US" dirty="0">
                <a:solidFill>
                  <a:srgbClr val="C00000"/>
                </a:solidFill>
                <a:latin typeface="Arial" charset="0"/>
                <a:cs typeface="Arial" charset="0"/>
              </a:rPr>
              <a:t>and how they are used</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Know the place of assembly for fire evacuation</a:t>
            </a:r>
          </a:p>
        </p:txBody>
      </p:sp>
      <p:sp>
        <p:nvSpPr>
          <p:cNvPr id="2416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167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167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16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16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16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167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5" name="Grafik 14" descr="imagesNYQS2WK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00300"/>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15" descr="Spark_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9138" y="990600"/>
            <a:ext cx="13128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16" descr="49,fireextinguishe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191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17" descr="diroRp4i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4419600"/>
            <a:ext cx="15430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 calcmode="lin" valueType="num">
                                      <p:cBhvr additive="base">
                                        <p:cTn id="16"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8" presetID="3"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7" presetID="3" presetClass="entr" presetSubtype="1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 calcmode="lin" valueType="num">
                                      <p:cBhvr additive="base">
                                        <p:cTn id="3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6" presetID="3" presetClass="entr" presetSubtype="1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HEALTH &amp; SAFETY EXAMPLES?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437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F16E3C-1D58-4F76-9AAC-D13CE8C2B971}" type="slidenum">
              <a:rPr lang="en-US" altLang="en-US" sz="1200" smtClean="0">
                <a:solidFill>
                  <a:srgbClr val="898989"/>
                </a:solidFill>
              </a:rPr>
              <a:pPr>
                <a:spcBef>
                  <a:spcPct val="0"/>
                </a:spcBef>
                <a:buFontTx/>
                <a:buNone/>
              </a:pPr>
              <a:t>118</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514032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US" altLang="en-US" sz="2000" dirty="0">
                <a:solidFill>
                  <a:schemeClr val="tx2"/>
                </a:solidFill>
                <a:latin typeface="Arial" charset="0"/>
                <a:cs typeface="Arial" charset="0"/>
              </a:rPr>
              <a:t>Waste disposal</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Dispose all wastes and unwanted materials must be disposed of at a designated place</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Separate disposal of chemical or inflammable wastes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Do not leave planks with nails on passageways</a:t>
            </a:r>
            <a:endParaRPr lang="de-DE" altLang="en-US" dirty="0">
              <a:solidFill>
                <a:srgbClr val="C00000"/>
              </a:solidFill>
              <a:latin typeface="Arial" charset="0"/>
              <a:cs typeface="Arial" charset="0"/>
            </a:endParaRP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Eye protection</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A small fragment entering an eye may cause serious consequences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Wear suitable eye protectors when there is a risk of eye injury, such as in concrete breaking</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Take proper care of the eye protectors provided to you; </a:t>
            </a:r>
            <a:br>
              <a:rPr lang="en-GB" altLang="en-US" dirty="0">
                <a:solidFill>
                  <a:srgbClr val="C00000"/>
                </a:solidFill>
                <a:latin typeface="Arial" charset="0"/>
                <a:cs typeface="Arial" charset="0"/>
              </a:rPr>
            </a:br>
            <a:r>
              <a:rPr lang="en-GB" altLang="en-US" dirty="0">
                <a:solidFill>
                  <a:srgbClr val="C00000"/>
                </a:solidFill>
                <a:latin typeface="Arial" charset="0"/>
                <a:cs typeface="Arial" charset="0"/>
              </a:rPr>
              <a:t>replace damaged eye protectors immediately</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en-GB" altLang="en-US" dirty="0">
              <a:solidFill>
                <a:srgbClr val="C00000"/>
              </a:solidFill>
              <a:latin typeface="Arial" charset="0"/>
              <a:cs typeface="Arial" charset="0"/>
            </a:endParaRPr>
          </a:p>
        </p:txBody>
      </p:sp>
      <p:sp>
        <p:nvSpPr>
          <p:cNvPr id="2437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371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372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372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372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372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372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5" name="Grafik 19" descr="Unbenan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419600"/>
            <a:ext cx="150971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 calcmode="lin" valueType="num">
                                      <p:cBhvr additive="base">
                                        <p:cTn id="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anim calcmode="lin" valueType="num">
                                      <p:cBhvr additive="base">
                                        <p:cTn id="1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anim calcmode="lin" valueType="num">
                                      <p:cBhvr additive="base">
                                        <p:cTn id="1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 calcmode="lin" valueType="num">
                                      <p:cBhvr additive="base">
                                        <p:cTn id="1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7" end="7"/>
                                            </p:txEl>
                                          </p:spTgt>
                                        </p:tgtEl>
                                        <p:attrNameLst>
                                          <p:attrName>ppt_y</p:attrName>
                                        </p:attrNameLst>
                                      </p:cBhvr>
                                      <p:tavLst>
                                        <p:tav tm="0">
                                          <p:val>
                                            <p:strVal val="1+#ppt_h/2"/>
                                          </p:val>
                                        </p:tav>
                                        <p:tav tm="100000">
                                          <p:val>
                                            <p:strVal val="#ppt_y"/>
                                          </p:val>
                                        </p:tav>
                                      </p:tavLst>
                                    </p:anim>
                                  </p:childTnLst>
                                </p:cTn>
                              </p:par>
                              <p:par>
                                <p:cTn id="21" presetID="3"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HEALTH &amp; SAFETY EXAMPLES?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4576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F9B794-7DE3-47B8-91B1-0C1BA6C8A890}" type="slidenum">
              <a:rPr lang="en-US" altLang="en-US" sz="1200" smtClean="0">
                <a:solidFill>
                  <a:srgbClr val="898989"/>
                </a:solidFill>
              </a:rPr>
              <a:pPr>
                <a:spcBef>
                  <a:spcPct val="0"/>
                </a:spcBef>
                <a:buFontTx/>
                <a:buNone/>
              </a:pPr>
              <a:t>119</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474027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US" altLang="en-US" sz="2000" dirty="0">
                <a:solidFill>
                  <a:schemeClr val="tx2"/>
                </a:solidFill>
                <a:latin typeface="Arial" charset="0"/>
                <a:cs typeface="Arial" charset="0"/>
              </a:rPr>
              <a:t>Noise</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Wear ear protectors in areas with high noise levels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Do not reuse disposable ear plugs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Clean ear protectors regularly</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Personal Protective Equipment</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Wear gloves when handling or contacting chemicals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Wear a mask when working in a dusty environment</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Wear eye and ear protectors whenever necessary</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Wear safety shoes to prevent foot injury</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Wear a safety helmet on a construction site</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de-DE" altLang="en-US" dirty="0">
              <a:solidFill>
                <a:srgbClr val="C00000"/>
              </a:solidFill>
              <a:latin typeface="Arial" charset="0"/>
              <a:cs typeface="Arial" charset="0"/>
            </a:endParaRPr>
          </a:p>
        </p:txBody>
      </p:sp>
      <p:sp>
        <p:nvSpPr>
          <p:cNvPr id="2457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576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576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576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577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577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577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245773" name="Grafik 17" descr="hearing-protection-required-sig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95400"/>
            <a:ext cx="1414463"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20" descr="5TRX8bx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352800"/>
            <a:ext cx="14144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 calcmode="lin" valueType="num">
                                      <p:cBhvr additive="base">
                                        <p:cTn id="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 calcmode="lin" valueType="num">
                                      <p:cBhvr additive="base">
                                        <p:cTn id="1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 calcmode="lin" valueType="num">
                                      <p:cBhvr additive="base">
                                        <p:cTn id="2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 calcmode="lin" valueType="num">
                                      <p:cBhvr additive="base">
                                        <p:cTn id="3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 calcmode="lin" valueType="num">
                                      <p:cBhvr additive="base">
                                        <p:cTn id="3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9" end="9"/>
                                            </p:txEl>
                                          </p:spTgt>
                                        </p:tgtEl>
                                        <p:attrNameLst>
                                          <p:attrName>ppt_y</p:attrName>
                                        </p:attrNameLst>
                                      </p:cBhvr>
                                      <p:tavLst>
                                        <p:tav tm="0">
                                          <p:val>
                                            <p:strVal val="1+#ppt_h/2"/>
                                          </p:val>
                                        </p:tav>
                                        <p:tav tm="100000">
                                          <p:val>
                                            <p:strVal val="#ppt_y"/>
                                          </p:val>
                                        </p:tav>
                                      </p:tavLst>
                                    </p:anim>
                                  </p:childTnLst>
                                </p:cTn>
                              </p:par>
                              <p:par>
                                <p:cTn id="39" presetID="3" presetClass="entr" presetSubtype="1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Which</a:t>
            </a:r>
            <a:r>
              <a:rPr lang="en-GB" altLang="en-US" sz="3600" b="1" smtClean="0">
                <a:solidFill>
                  <a:schemeClr val="accent2"/>
                </a:solidFill>
                <a:cs typeface="Calibri" panose="020F0502020204030204" pitchFamily="34" charset="0"/>
              </a:rPr>
              <a:t> sequence of works is recommended?</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662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DDAF2E-F54D-4D0D-9632-518F3FAF8026}" type="slidenum">
              <a:rPr lang="en-US" altLang="en-US" sz="1200" smtClean="0">
                <a:solidFill>
                  <a:srgbClr val="898989"/>
                </a:solidFill>
              </a:rPr>
              <a:pPr>
                <a:spcBef>
                  <a:spcPct val="0"/>
                </a:spcBef>
                <a:buFontTx/>
                <a:buNone/>
              </a:pPr>
              <a:t>12</a:t>
            </a:fld>
            <a:endParaRPr lang="en-US" altLang="en-US" sz="1200" smtClean="0">
              <a:solidFill>
                <a:srgbClr val="898989"/>
              </a:solidFill>
            </a:endParaRPr>
          </a:p>
        </p:txBody>
      </p:sp>
      <p:sp>
        <p:nvSpPr>
          <p:cNvPr id="140291" name="Text Box 31"/>
          <p:cNvSpPr txBox="1">
            <a:spLocks noChangeArrowheads="1"/>
          </p:cNvSpPr>
          <p:nvPr/>
        </p:nvSpPr>
        <p:spPr bwMode="auto">
          <a:xfrm>
            <a:off x="0" y="1295400"/>
            <a:ext cx="6019800" cy="3810000"/>
          </a:xfrm>
          <a:prstGeom prst="rect">
            <a:avLst/>
          </a:prstGeom>
          <a:noFill/>
          <a:ln w="9525">
            <a:noFill/>
            <a:miter lim="800000"/>
            <a:headEnd/>
            <a:tailEnd/>
          </a:ln>
        </p:spPr>
        <p:txBody>
          <a:bodyPr/>
          <a:lstStyle/>
          <a:p>
            <a:pPr algn="ctr">
              <a:spcAft>
                <a:spcPts val="600"/>
              </a:spcAft>
              <a:defRPr/>
            </a:pPr>
            <a:endParaRPr lang="en-GB" sz="2000" b="1" dirty="0">
              <a:solidFill>
                <a:srgbClr val="1F497D"/>
              </a:solidFill>
            </a:endParaRPr>
          </a:p>
          <a:p>
            <a:pPr marL="642938" indent="-357188" eaLnBrk="1">
              <a:spcAft>
                <a:spcPts val="1800"/>
              </a:spcAft>
              <a:buFont typeface="Wingdings" pitchFamily="2" charset="2"/>
              <a:buChar char="ü"/>
              <a:defRPr/>
            </a:pPr>
            <a:r>
              <a:rPr lang="en-GB" altLang="en-US" dirty="0">
                <a:solidFill>
                  <a:srgbClr val="C00000"/>
                </a:solidFill>
              </a:rPr>
              <a:t>Construction of ground slabs requires a big amount of Reinforced Concrete Cement (RCC)</a:t>
            </a:r>
          </a:p>
          <a:p>
            <a:pPr marL="642938" indent="-357188" eaLnBrk="1">
              <a:spcAft>
                <a:spcPts val="1800"/>
              </a:spcAft>
              <a:buFont typeface="Wingdings" pitchFamily="2" charset="2"/>
              <a:buChar char="ü"/>
              <a:defRPr/>
            </a:pPr>
            <a:r>
              <a:rPr lang="en-GB" altLang="en-US" dirty="0">
                <a:solidFill>
                  <a:srgbClr val="C00000"/>
                </a:solidFill>
              </a:rPr>
              <a:t>Quality of mortar is crucial for structural stability and water tightness</a:t>
            </a:r>
          </a:p>
          <a:p>
            <a:pPr marL="642938" indent="-357188" eaLnBrk="1">
              <a:spcAft>
                <a:spcPts val="1800"/>
              </a:spcAft>
              <a:buFont typeface="Wingdings" pitchFamily="2" charset="2"/>
              <a:buChar char="ü"/>
              <a:defRPr/>
            </a:pPr>
            <a:r>
              <a:rPr lang="en-GB" altLang="en-US" dirty="0">
                <a:solidFill>
                  <a:srgbClr val="C00000"/>
                </a:solidFill>
              </a:rPr>
              <a:t>Contractor is supposed to use a </a:t>
            </a:r>
            <a:r>
              <a:rPr lang="en-GB" altLang="en-US" b="1" dirty="0">
                <a:solidFill>
                  <a:srgbClr val="C00000"/>
                </a:solidFill>
              </a:rPr>
              <a:t>concrete mixer </a:t>
            </a:r>
            <a:r>
              <a:rPr lang="en-GB" altLang="en-US" dirty="0">
                <a:solidFill>
                  <a:srgbClr val="C00000"/>
                </a:solidFill>
              </a:rPr>
              <a:t>to ensure proper quality</a:t>
            </a:r>
          </a:p>
          <a:p>
            <a:pPr marL="642938" indent="-357188" eaLnBrk="1">
              <a:spcAft>
                <a:spcPts val="1800"/>
              </a:spcAft>
              <a:buFont typeface="Wingdings" pitchFamily="2" charset="2"/>
              <a:buChar char="ü"/>
              <a:defRPr/>
            </a:pPr>
            <a:r>
              <a:rPr lang="en-GB" altLang="en-US" b="1" dirty="0">
                <a:solidFill>
                  <a:srgbClr val="C00000"/>
                </a:solidFill>
              </a:rPr>
              <a:t>Constructing all required ground slabs at once </a:t>
            </a:r>
            <a:r>
              <a:rPr lang="en-GB" altLang="en-US" dirty="0">
                <a:solidFill>
                  <a:srgbClr val="C00000"/>
                </a:solidFill>
              </a:rPr>
              <a:t>avoids bringing the concrete mixer to the construction site various times</a:t>
            </a:r>
            <a:endParaRPr lang="de-DE" altLang="en-US" dirty="0">
              <a:solidFill>
                <a:srgbClr val="C00000"/>
              </a:solidFill>
            </a:endParaRPr>
          </a:p>
        </p:txBody>
      </p:sp>
      <p:pic>
        <p:nvPicPr>
          <p:cNvPr id="8" name="Grafik 1" descr="cement mix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62200"/>
            <a:ext cx="2097088"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hteck 9"/>
          <p:cNvSpPr>
            <a:spLocks noChangeArrowheads="1"/>
          </p:cNvSpPr>
          <p:nvPr/>
        </p:nvSpPr>
        <p:spPr bwMode="auto">
          <a:xfrm>
            <a:off x="304800" y="99060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Tx/>
              <a:buNone/>
            </a:pPr>
            <a:r>
              <a:rPr lang="en-GB" altLang="en-US" sz="1800" b="1">
                <a:solidFill>
                  <a:srgbClr val="1F497D"/>
                </a:solidFill>
                <a:latin typeface="Arial" panose="020B0604020202020204" pitchFamily="34" charset="0"/>
              </a:rPr>
              <a:t>Example: Construction of ground slabs and foundations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291">
                                            <p:txEl>
                                              <p:pRg st="1" end="1"/>
                                            </p:txEl>
                                          </p:spTgt>
                                        </p:tgtEl>
                                        <p:attrNameLst>
                                          <p:attrName>style.visibility</p:attrName>
                                        </p:attrNameLst>
                                      </p:cBhvr>
                                      <p:to>
                                        <p:strVal val="visible"/>
                                      </p:to>
                                    </p:set>
                                    <p:anim calcmode="lin" valueType="num">
                                      <p:cBhvr additive="base">
                                        <p:cTn id="7" dur="5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0291">
                                            <p:txEl>
                                              <p:pRg st="2" end="2"/>
                                            </p:txEl>
                                          </p:spTgt>
                                        </p:tgtEl>
                                        <p:attrNameLst>
                                          <p:attrName>style.visibility</p:attrName>
                                        </p:attrNameLst>
                                      </p:cBhvr>
                                      <p:to>
                                        <p:strVal val="visible"/>
                                      </p:to>
                                    </p:set>
                                    <p:anim calcmode="lin" valueType="num">
                                      <p:cBhvr additive="base">
                                        <p:cTn id="13" dur="5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0291">
                                            <p:txEl>
                                              <p:pRg st="3" end="3"/>
                                            </p:txEl>
                                          </p:spTgt>
                                        </p:tgtEl>
                                        <p:attrNameLst>
                                          <p:attrName>style.visibility</p:attrName>
                                        </p:attrNameLst>
                                      </p:cBhvr>
                                      <p:to>
                                        <p:strVal val="visible"/>
                                      </p:to>
                                    </p:set>
                                    <p:anim calcmode="lin" valueType="num">
                                      <p:cBhvr additive="base">
                                        <p:cTn id="19" dur="5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0291">
                                            <p:txEl>
                                              <p:pRg st="3" end="3"/>
                                            </p:txEl>
                                          </p:spTgt>
                                        </p:tgtEl>
                                        <p:attrNameLst>
                                          <p:attrName>ppt_y</p:attrName>
                                        </p:attrNameLst>
                                      </p:cBhvr>
                                      <p:tavLst>
                                        <p:tav tm="0">
                                          <p:val>
                                            <p:strVal val="1+#ppt_h/2"/>
                                          </p:val>
                                        </p:tav>
                                        <p:tav tm="100000">
                                          <p:val>
                                            <p:strVal val="#ppt_y"/>
                                          </p:val>
                                        </p:tav>
                                      </p:tavLst>
                                    </p:anim>
                                  </p:childTnLst>
                                </p:cTn>
                              </p:par>
                              <p:par>
                                <p:cTn id="21" presetID="3"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40291">
                                            <p:txEl>
                                              <p:pRg st="4" end="4"/>
                                            </p:txEl>
                                          </p:spTgt>
                                        </p:tgtEl>
                                        <p:attrNameLst>
                                          <p:attrName>style.visibility</p:attrName>
                                        </p:attrNameLst>
                                      </p:cBhvr>
                                      <p:to>
                                        <p:strVal val="visible"/>
                                      </p:to>
                                    </p:set>
                                    <p:anim calcmode="lin" valueType="num">
                                      <p:cBhvr additive="base">
                                        <p:cTn id="28" dur="5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0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HEALTH &amp; SAFETY EXAMPLES?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478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897662-C100-469D-B223-A4CF84080927}" type="slidenum">
              <a:rPr lang="en-US" altLang="en-US" sz="1200" smtClean="0">
                <a:solidFill>
                  <a:srgbClr val="898989"/>
                </a:solidFill>
              </a:rPr>
              <a:pPr>
                <a:spcBef>
                  <a:spcPct val="0"/>
                </a:spcBef>
                <a:buFontTx/>
                <a:buNone/>
              </a:pPr>
              <a:t>120</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470852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US" altLang="en-US" sz="2000" dirty="0">
                <a:solidFill>
                  <a:schemeClr val="tx2"/>
                </a:solidFill>
                <a:latin typeface="Arial" charset="0"/>
                <a:cs typeface="Arial" charset="0"/>
              </a:rPr>
              <a:t>First Aid</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Ensure that a first aid kit is available at the </a:t>
            </a:r>
            <a:br>
              <a:rPr lang="en-GB" altLang="en-US" dirty="0">
                <a:solidFill>
                  <a:srgbClr val="C00000"/>
                </a:solidFill>
                <a:latin typeface="Arial" charset="0"/>
                <a:cs typeface="Arial" charset="0"/>
              </a:rPr>
            </a:br>
            <a:r>
              <a:rPr lang="en-GB" altLang="en-US" dirty="0">
                <a:solidFill>
                  <a:srgbClr val="C00000"/>
                </a:solidFill>
                <a:latin typeface="Arial" charset="0"/>
                <a:cs typeface="Arial" charset="0"/>
              </a:rPr>
              <a:t>construction site</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Identify in advance a colleague who is trained </a:t>
            </a:r>
            <a:br>
              <a:rPr lang="en-GB" altLang="en-US" dirty="0">
                <a:solidFill>
                  <a:srgbClr val="C00000"/>
                </a:solidFill>
                <a:latin typeface="Arial" charset="0"/>
                <a:cs typeface="Arial" charset="0"/>
              </a:rPr>
            </a:br>
            <a:r>
              <a:rPr lang="en-GB" altLang="en-US" dirty="0">
                <a:solidFill>
                  <a:srgbClr val="C00000"/>
                </a:solidFill>
                <a:latin typeface="Arial" charset="0"/>
                <a:cs typeface="Arial" charset="0"/>
              </a:rPr>
              <a:t>in first aid procedures</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Manual handling</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Avoid manual handling operations as far as possible</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Lift an object with a correct posture (e.g. straight back)</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Put on gloves to protect your hands from cuts, scratch or puncture</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Wear safety boots or shoes to prevent injury to toes by heavy falling objects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Seek assistance from someone in lifting a load if necessary</a:t>
            </a:r>
            <a:endParaRPr lang="de-DE" altLang="en-US" dirty="0">
              <a:solidFill>
                <a:srgbClr val="C00000"/>
              </a:solidFill>
              <a:latin typeface="Arial" charset="0"/>
              <a:cs typeface="Arial" charset="0"/>
            </a:endParaRPr>
          </a:p>
        </p:txBody>
      </p:sp>
      <p:sp>
        <p:nvSpPr>
          <p:cNvPr id="2478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781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781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781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781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781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4782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247821" name="Grafik 21" descr="p79_first_aid__14244_z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95400"/>
            <a:ext cx="1219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additive="base">
                                        <p:cTn id="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anim calcmode="lin" valueType="num">
                                      <p:cBhvr additive="base">
                                        <p:cTn id="1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anim calcmode="lin" valueType="num">
                                      <p:cBhvr additive="base">
                                        <p:cTn id="1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anim calcmode="lin" valueType="num">
                                      <p:cBhvr additive="base">
                                        <p:cTn id="2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 calcmode="lin" valueType="num">
                                      <p:cBhvr additive="base">
                                        <p:cTn id="2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381000"/>
            <a:ext cx="8458200" cy="1600200"/>
          </a:xfrm>
          <a:solidFill>
            <a:schemeClr val="bg1">
              <a:lumMod val="75000"/>
            </a:schemeClr>
          </a:solidFill>
        </p:spPr>
        <p:txBody>
          <a:bodyPr/>
          <a:lstStyle/>
          <a:p>
            <a:pPr>
              <a:tabLst>
                <a:tab pos="88900" algn="l"/>
                <a:tab pos="268288" algn="l"/>
              </a:tabLst>
              <a:defRPr/>
            </a:pPr>
            <a:r>
              <a:rPr lang="en-GB" altLang="en-US" sz="3200" b="1" dirty="0" smtClean="0">
                <a:solidFill>
                  <a:schemeClr val="tx2"/>
                </a:solidFill>
                <a:ea typeface="Calibri" panose="020F0502020204030204" pitchFamily="34" charset="0"/>
                <a:cs typeface="Calibri" panose="020F0502020204030204" pitchFamily="34" charset="0"/>
              </a:rPr>
              <a:t>Do you have any questions, remarks or suggestions? </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498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BB867C-03B9-4E5C-B7FE-9D41DB31FFED}" type="slidenum">
              <a:rPr lang="en-US" altLang="en-US" sz="1200" smtClean="0">
                <a:solidFill>
                  <a:srgbClr val="898989"/>
                </a:solidFill>
              </a:rPr>
              <a:pPr>
                <a:spcBef>
                  <a:spcPct val="0"/>
                </a:spcBef>
                <a:buFontTx/>
                <a:buNone/>
              </a:pPr>
              <a:t>121</a:t>
            </a:fld>
            <a:endParaRPr lang="en-US" altLang="en-US" sz="1200" smtClean="0">
              <a:solidFill>
                <a:srgbClr val="898989"/>
              </a:solidFill>
            </a:endParaRPr>
          </a:p>
        </p:txBody>
      </p:sp>
      <p:pic>
        <p:nvPicPr>
          <p:cNvPr id="249861" name="Grafik 8" descr="imagesUABJNRZ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971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152400"/>
            <a:ext cx="8229600" cy="762000"/>
          </a:xfrm>
        </p:spPr>
        <p:txBody>
          <a:bodyPr/>
          <a:lstStyle/>
          <a:p>
            <a:r>
              <a:rPr lang="en-GB" altLang="en-US" sz="3600" b="1" u="sng" smtClean="0">
                <a:solidFill>
                  <a:schemeClr val="accent2"/>
                </a:solidFill>
                <a:cs typeface="Calibri" panose="020F0502020204030204" pitchFamily="34" charset="0"/>
              </a:rPr>
              <a:t>What</a:t>
            </a:r>
            <a:r>
              <a:rPr lang="en-GB" altLang="en-US" sz="3600" b="1" smtClean="0">
                <a:solidFill>
                  <a:schemeClr val="accent2"/>
                </a:solidFill>
                <a:cs typeface="Calibri" panose="020F0502020204030204" pitchFamily="34" charset="0"/>
              </a:rPr>
              <a:t> about access to and within the site</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867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5F4493-A399-4B93-A13C-7375E8FB778B}" type="slidenum">
              <a:rPr lang="en-US" altLang="en-US" sz="1200" smtClean="0">
                <a:solidFill>
                  <a:srgbClr val="898989"/>
                </a:solidFill>
              </a:rPr>
              <a:pPr>
                <a:spcBef>
                  <a:spcPct val="0"/>
                </a:spcBef>
                <a:buFontTx/>
                <a:buNone/>
              </a:pPr>
              <a:t>13</a:t>
            </a:fld>
            <a:endParaRPr lang="en-US" altLang="en-US" sz="1200" smtClean="0">
              <a:solidFill>
                <a:srgbClr val="898989"/>
              </a:solidFill>
            </a:endParaRPr>
          </a:p>
        </p:txBody>
      </p:sp>
      <p:sp>
        <p:nvSpPr>
          <p:cNvPr id="9" name="Textfeld 8"/>
          <p:cNvSpPr txBox="1">
            <a:spLocks noChangeArrowheads="1"/>
          </p:cNvSpPr>
          <p:nvPr/>
        </p:nvSpPr>
        <p:spPr bwMode="auto">
          <a:xfrm>
            <a:off x="304800" y="1219200"/>
            <a:ext cx="78486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110013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spcAft>
                <a:spcPts val="1800"/>
              </a:spcAft>
            </a:pPr>
            <a:r>
              <a:rPr lang="en-GB" altLang="en-US" sz="2000">
                <a:solidFill>
                  <a:schemeClr val="tx2"/>
                </a:solidFill>
                <a:latin typeface="Arial" panose="020B0604020202020204" pitchFamily="34" charset="0"/>
              </a:rPr>
              <a:t>Access </a:t>
            </a:r>
            <a:r>
              <a:rPr lang="en-GB" altLang="en-US" sz="2000" b="1" u="sng">
                <a:solidFill>
                  <a:schemeClr val="tx2"/>
                </a:solidFill>
                <a:latin typeface="Arial" panose="020B0604020202020204" pitchFamily="34" charset="0"/>
              </a:rPr>
              <a:t>to</a:t>
            </a:r>
            <a:r>
              <a:rPr lang="en-GB" altLang="en-US" sz="2000">
                <a:solidFill>
                  <a:schemeClr val="tx2"/>
                </a:solidFill>
                <a:latin typeface="Arial" panose="020B0604020202020204" pitchFamily="34" charset="0"/>
              </a:rPr>
              <a:t> the construction site and the possibility to manoeuvre </a:t>
            </a:r>
            <a:r>
              <a:rPr lang="en-GB" altLang="en-US" sz="2000" b="1" u="sng">
                <a:solidFill>
                  <a:schemeClr val="tx2"/>
                </a:solidFill>
                <a:latin typeface="Arial" panose="020B0604020202020204" pitchFamily="34" charset="0"/>
              </a:rPr>
              <a:t>within</a:t>
            </a:r>
            <a:r>
              <a:rPr lang="en-GB" altLang="en-US" sz="2000">
                <a:solidFill>
                  <a:schemeClr val="tx2"/>
                </a:solidFill>
                <a:latin typeface="Arial" panose="020B0604020202020204" pitchFamily="34" charset="0"/>
              </a:rPr>
              <a:t> the site is required for:</a:t>
            </a:r>
          </a:p>
          <a:p>
            <a:pPr lvl="1" eaLnBrk="1">
              <a:spcBef>
                <a:spcPct val="0"/>
              </a:spcBef>
              <a:spcAft>
                <a:spcPts val="1800"/>
              </a:spcAft>
              <a:buFont typeface="Wingdings" panose="05000000000000000000" pitchFamily="2" charset="2"/>
              <a:buChar char="Ø"/>
            </a:pPr>
            <a:r>
              <a:rPr lang="en-GB" altLang="en-US" sz="2000">
                <a:solidFill>
                  <a:srgbClr val="C00000"/>
                </a:solidFill>
                <a:latin typeface="Arial" panose="020B0604020202020204" pitchFamily="34" charset="0"/>
              </a:rPr>
              <a:t>Trucks delivering bulk materials:</a:t>
            </a:r>
            <a:br>
              <a:rPr lang="en-GB" altLang="en-US" sz="2000">
                <a:solidFill>
                  <a:srgbClr val="C00000"/>
                </a:solidFill>
                <a:latin typeface="Arial" panose="020B0604020202020204" pitchFamily="34" charset="0"/>
              </a:rPr>
            </a:br>
            <a:r>
              <a:rPr lang="en-GB" altLang="en-US" sz="1800" i="1">
                <a:solidFill>
                  <a:schemeClr val="tx2"/>
                </a:solidFill>
                <a:latin typeface="Arial" panose="020B0604020202020204" pitchFamily="34" charset="0"/>
              </a:rPr>
              <a:t>    (i) cement, sand and aggregate for mortar</a:t>
            </a:r>
            <a:br>
              <a:rPr lang="en-GB" altLang="en-US" sz="1800" i="1">
                <a:solidFill>
                  <a:schemeClr val="tx2"/>
                </a:solidFill>
                <a:latin typeface="Arial" panose="020B0604020202020204" pitchFamily="34" charset="0"/>
              </a:rPr>
            </a:br>
            <a:r>
              <a:rPr lang="en-GB" altLang="en-US" sz="1800" i="1">
                <a:solidFill>
                  <a:schemeClr val="tx2"/>
                </a:solidFill>
                <a:latin typeface="Arial" panose="020B0604020202020204" pitchFamily="34" charset="0"/>
              </a:rPr>
              <a:t>    (ii) metal bars for reinforcement</a:t>
            </a:r>
            <a:br>
              <a:rPr lang="en-GB" altLang="en-US" sz="1800" i="1">
                <a:solidFill>
                  <a:schemeClr val="tx2"/>
                </a:solidFill>
                <a:latin typeface="Arial" panose="020B0604020202020204" pitchFamily="34" charset="0"/>
              </a:rPr>
            </a:br>
            <a:r>
              <a:rPr lang="en-GB" altLang="en-US" sz="1800" i="1">
                <a:solidFill>
                  <a:schemeClr val="tx2"/>
                </a:solidFill>
                <a:latin typeface="Arial" panose="020B0604020202020204" pitchFamily="34" charset="0"/>
              </a:rPr>
              <a:t>    (iii) gravel for filling the wetland and sludge drying bed</a:t>
            </a:r>
            <a:br>
              <a:rPr lang="en-GB" altLang="en-US" sz="1800" i="1">
                <a:solidFill>
                  <a:schemeClr val="tx2"/>
                </a:solidFill>
                <a:latin typeface="Arial" panose="020B0604020202020204" pitchFamily="34" charset="0"/>
              </a:rPr>
            </a:br>
            <a:r>
              <a:rPr lang="en-GB" altLang="en-US" sz="1800" i="1">
                <a:solidFill>
                  <a:schemeClr val="tx2"/>
                </a:solidFill>
                <a:latin typeface="Arial" panose="020B0604020202020204" pitchFamily="34" charset="0"/>
              </a:rPr>
              <a:t>    (iv) raw water for testing on water tightness / operation</a:t>
            </a:r>
            <a:endParaRPr lang="de-DE" altLang="en-US" sz="1800" i="1">
              <a:solidFill>
                <a:schemeClr val="tx2"/>
              </a:solidFill>
              <a:latin typeface="Arial" panose="020B0604020202020204" pitchFamily="34" charset="0"/>
            </a:endParaRPr>
          </a:p>
          <a:p>
            <a:pPr lvl="1" eaLnBrk="1">
              <a:spcBef>
                <a:spcPct val="0"/>
              </a:spcBef>
              <a:spcAft>
                <a:spcPts val="1800"/>
              </a:spcAft>
              <a:buFont typeface="Wingdings" panose="05000000000000000000" pitchFamily="2" charset="2"/>
              <a:buChar char="Ø"/>
            </a:pPr>
            <a:r>
              <a:rPr lang="en-GB" altLang="en-US" sz="2000">
                <a:solidFill>
                  <a:srgbClr val="C00000"/>
                </a:solidFill>
                <a:latin typeface="Arial" panose="020B0604020202020204" pitchFamily="34" charset="0"/>
              </a:rPr>
              <a:t>Machinery:</a:t>
            </a:r>
            <a:br>
              <a:rPr lang="en-GB" altLang="en-US" sz="2000">
                <a:solidFill>
                  <a:srgbClr val="C00000"/>
                </a:solidFill>
                <a:latin typeface="Arial" panose="020B0604020202020204" pitchFamily="34" charset="0"/>
              </a:rPr>
            </a:br>
            <a:r>
              <a:rPr lang="en-GB" altLang="en-US" sz="1800" i="1">
                <a:solidFill>
                  <a:schemeClr val="tx2"/>
                </a:solidFill>
                <a:latin typeface="Arial" panose="020B0604020202020204" pitchFamily="34" charset="0"/>
              </a:rPr>
              <a:t>    (i) concrete mixer</a:t>
            </a:r>
            <a:br>
              <a:rPr lang="en-GB" altLang="en-US" sz="1800" i="1">
                <a:solidFill>
                  <a:schemeClr val="tx2"/>
                </a:solidFill>
                <a:latin typeface="Arial" panose="020B0604020202020204" pitchFamily="34" charset="0"/>
              </a:rPr>
            </a:br>
            <a:r>
              <a:rPr lang="en-GB" altLang="en-US" sz="1800" i="1">
                <a:solidFill>
                  <a:schemeClr val="tx2"/>
                </a:solidFill>
                <a:latin typeface="Arial" panose="020B0604020202020204" pitchFamily="34" charset="0"/>
              </a:rPr>
              <a:t>    (ii) compactors</a:t>
            </a:r>
            <a:br>
              <a:rPr lang="en-GB" altLang="en-US" sz="1800" i="1">
                <a:solidFill>
                  <a:schemeClr val="tx2"/>
                </a:solidFill>
                <a:latin typeface="Arial" panose="020B0604020202020204" pitchFamily="34" charset="0"/>
              </a:rPr>
            </a:br>
            <a:r>
              <a:rPr lang="en-GB" altLang="en-US" sz="1800" i="1">
                <a:solidFill>
                  <a:schemeClr val="tx2"/>
                </a:solidFill>
                <a:latin typeface="Arial" panose="020B0604020202020204" pitchFamily="34" charset="0"/>
              </a:rPr>
              <a:t>    (iii) excavator</a:t>
            </a:r>
            <a:br>
              <a:rPr lang="en-GB" altLang="en-US" sz="1800" i="1">
                <a:solidFill>
                  <a:schemeClr val="tx2"/>
                </a:solidFill>
                <a:latin typeface="Arial" panose="020B0604020202020204" pitchFamily="34" charset="0"/>
              </a:rPr>
            </a:br>
            <a:r>
              <a:rPr lang="en-GB" altLang="en-US" sz="1800" i="1">
                <a:solidFill>
                  <a:schemeClr val="tx2"/>
                </a:solidFill>
                <a:latin typeface="Arial" panose="020B0604020202020204" pitchFamily="34" charset="0"/>
              </a:rPr>
              <a:t>    (iv) bulldozer, etc</a:t>
            </a:r>
          </a:p>
        </p:txBody>
      </p:sp>
      <p:pic>
        <p:nvPicPr>
          <p:cNvPr id="7" name="Grafik 6" descr="Unbenan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352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 calcmode="lin" valueType="num">
                                      <p:cBhvr additive="base">
                                        <p:cTn id="1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152400"/>
            <a:ext cx="8229600" cy="762000"/>
          </a:xfrm>
        </p:spPr>
        <p:txBody>
          <a:bodyPr/>
          <a:lstStyle/>
          <a:p>
            <a:r>
              <a:rPr lang="en-GB" altLang="en-US" sz="3600" b="1" u="sng" smtClean="0">
                <a:solidFill>
                  <a:schemeClr val="accent2"/>
                </a:solidFill>
                <a:cs typeface="Calibri" panose="020F0502020204030204" pitchFamily="34" charset="0"/>
              </a:rPr>
              <a:t>What</a:t>
            </a:r>
            <a:r>
              <a:rPr lang="en-GB" altLang="en-US" sz="3600" b="1" smtClean="0">
                <a:solidFill>
                  <a:schemeClr val="accent2"/>
                </a:solidFill>
                <a:cs typeface="Calibri" panose="020F0502020204030204" pitchFamily="34" charset="0"/>
              </a:rPr>
              <a:t> about access to and within the site?</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3072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51F90E-70AA-4AA9-9089-7C631F3973E2}" type="slidenum">
              <a:rPr lang="en-US" altLang="en-US" sz="1200" smtClean="0">
                <a:solidFill>
                  <a:srgbClr val="898989"/>
                </a:solidFill>
              </a:rPr>
              <a:pPr>
                <a:spcBef>
                  <a:spcPct val="0"/>
                </a:spcBef>
                <a:buFontTx/>
                <a:buNone/>
              </a:pPr>
              <a:t>14</a:t>
            </a:fld>
            <a:endParaRPr lang="en-US" altLang="en-US" sz="1200" smtClean="0">
              <a:solidFill>
                <a:srgbClr val="898989"/>
              </a:solidFill>
            </a:endParaRPr>
          </a:p>
        </p:txBody>
      </p:sp>
      <p:sp>
        <p:nvSpPr>
          <p:cNvPr id="9" name="Textfeld 8"/>
          <p:cNvSpPr txBox="1">
            <a:spLocks noChangeArrowheads="1"/>
          </p:cNvSpPr>
          <p:nvPr/>
        </p:nvSpPr>
        <p:spPr bwMode="auto">
          <a:xfrm>
            <a:off x="304800" y="1143000"/>
            <a:ext cx="7848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800"/>
              </a:spcAft>
              <a:buFont typeface="Arial" panose="020B0604020202020204" pitchFamily="34" charset="0"/>
              <a:buChar char="•"/>
            </a:pPr>
            <a:r>
              <a:rPr lang="en-GB" altLang="en-US" sz="2000">
                <a:solidFill>
                  <a:schemeClr val="tx2"/>
                </a:solidFill>
                <a:latin typeface="Arial" panose="020B0604020202020204" pitchFamily="34" charset="0"/>
              </a:rPr>
              <a:t>It might be best to start </a:t>
            </a:r>
            <a:br>
              <a:rPr lang="en-GB" altLang="en-US" sz="2000">
                <a:solidFill>
                  <a:schemeClr val="tx2"/>
                </a:solidFill>
                <a:latin typeface="Arial" panose="020B0604020202020204" pitchFamily="34" charset="0"/>
              </a:rPr>
            </a:br>
            <a:r>
              <a:rPr lang="en-GB" altLang="en-US" sz="2000">
                <a:solidFill>
                  <a:schemeClr val="tx2"/>
                </a:solidFill>
                <a:latin typeface="Arial" panose="020B0604020202020204" pitchFamily="34" charset="0"/>
              </a:rPr>
              <a:t>with modules that are </a:t>
            </a:r>
            <a:br>
              <a:rPr lang="en-GB" altLang="en-US" sz="2000">
                <a:solidFill>
                  <a:schemeClr val="tx2"/>
                </a:solidFill>
                <a:latin typeface="Arial" panose="020B0604020202020204" pitchFamily="34" charset="0"/>
              </a:rPr>
            </a:br>
            <a:r>
              <a:rPr lang="en-GB" altLang="en-US" sz="2000">
                <a:solidFill>
                  <a:schemeClr val="tx2"/>
                </a:solidFill>
                <a:latin typeface="Arial" panose="020B0604020202020204" pitchFamily="34" charset="0"/>
              </a:rPr>
              <a:t>located further away from </a:t>
            </a:r>
            <a:br>
              <a:rPr lang="en-GB" altLang="en-US" sz="2000">
                <a:solidFill>
                  <a:schemeClr val="tx2"/>
                </a:solidFill>
                <a:latin typeface="Arial" panose="020B0604020202020204" pitchFamily="34" charset="0"/>
              </a:rPr>
            </a:br>
            <a:r>
              <a:rPr lang="en-GB" altLang="en-US" sz="2000">
                <a:solidFill>
                  <a:schemeClr val="tx2"/>
                </a:solidFill>
                <a:latin typeface="Arial" panose="020B0604020202020204" pitchFamily="34" charset="0"/>
              </a:rPr>
              <a:t>the access point to the </a:t>
            </a:r>
            <a:br>
              <a:rPr lang="en-GB" altLang="en-US" sz="2000">
                <a:solidFill>
                  <a:schemeClr val="tx2"/>
                </a:solidFill>
                <a:latin typeface="Arial" panose="020B0604020202020204" pitchFamily="34" charset="0"/>
              </a:rPr>
            </a:br>
            <a:r>
              <a:rPr lang="en-GB" altLang="en-US" sz="2000">
                <a:solidFill>
                  <a:schemeClr val="tx2"/>
                </a:solidFill>
                <a:latin typeface="Arial" panose="020B0604020202020204" pitchFamily="34" charset="0"/>
              </a:rPr>
              <a:t>DTF site</a:t>
            </a:r>
            <a:endParaRPr lang="de-DE" altLang="en-US" sz="1800" i="1">
              <a:solidFill>
                <a:schemeClr val="tx2"/>
              </a:solidFill>
              <a:latin typeface="Arial" panose="020B0604020202020204" pitchFamily="34" charset="0"/>
            </a:endParaRPr>
          </a:p>
          <a:p>
            <a:pPr eaLnBrk="1">
              <a:spcBef>
                <a:spcPct val="0"/>
              </a:spcBef>
              <a:spcAft>
                <a:spcPts val="1800"/>
              </a:spcAft>
            </a:pPr>
            <a:r>
              <a:rPr lang="en-GB" altLang="en-US" sz="2000">
                <a:solidFill>
                  <a:schemeClr val="tx2"/>
                </a:solidFill>
                <a:latin typeface="Arial" panose="020B0604020202020204" pitchFamily="34" charset="0"/>
              </a:rPr>
              <a:t>Access / space must be </a:t>
            </a:r>
            <a:br>
              <a:rPr lang="en-GB" altLang="en-US" sz="2000">
                <a:solidFill>
                  <a:schemeClr val="tx2"/>
                </a:solidFill>
                <a:latin typeface="Arial" panose="020B0604020202020204" pitchFamily="34" charset="0"/>
              </a:rPr>
            </a:br>
            <a:r>
              <a:rPr lang="en-GB" altLang="en-US" sz="2000">
                <a:solidFill>
                  <a:schemeClr val="tx2"/>
                </a:solidFill>
                <a:latin typeface="Arial" panose="020B0604020202020204" pitchFamily="34" charset="0"/>
              </a:rPr>
              <a:t>considered when </a:t>
            </a:r>
            <a:br>
              <a:rPr lang="en-GB" altLang="en-US" sz="2000">
                <a:solidFill>
                  <a:schemeClr val="tx2"/>
                </a:solidFill>
                <a:latin typeface="Arial" panose="020B0604020202020204" pitchFamily="34" charset="0"/>
              </a:rPr>
            </a:br>
            <a:r>
              <a:rPr lang="en-GB" altLang="en-US" sz="2000">
                <a:solidFill>
                  <a:schemeClr val="tx2"/>
                </a:solidFill>
                <a:latin typeface="Arial" panose="020B0604020202020204" pitchFamily="34" charset="0"/>
              </a:rPr>
              <a:t>establishing the final </a:t>
            </a:r>
            <a:br>
              <a:rPr lang="en-GB" altLang="en-US" sz="2000">
                <a:solidFill>
                  <a:schemeClr val="tx2"/>
                </a:solidFill>
                <a:latin typeface="Arial" panose="020B0604020202020204" pitchFamily="34" charset="0"/>
              </a:rPr>
            </a:br>
            <a:r>
              <a:rPr lang="en-GB" altLang="en-US" sz="2000">
                <a:solidFill>
                  <a:schemeClr val="tx2"/>
                </a:solidFill>
                <a:latin typeface="Arial" panose="020B0604020202020204" pitchFamily="34" charset="0"/>
              </a:rPr>
              <a:t>detailed work programme</a:t>
            </a:r>
          </a:p>
          <a:p>
            <a:pPr eaLnBrk="1">
              <a:spcBef>
                <a:spcPct val="0"/>
              </a:spcBef>
              <a:spcAft>
                <a:spcPts val="1800"/>
              </a:spcAft>
            </a:pPr>
            <a:endParaRPr lang="en-GB" altLang="en-US" sz="2000">
              <a:solidFill>
                <a:schemeClr val="tx2"/>
              </a:solidFill>
              <a:latin typeface="Arial" panose="020B0604020202020204" pitchFamily="34" charset="0"/>
            </a:endParaRPr>
          </a:p>
        </p:txBody>
      </p:sp>
      <p:pic>
        <p:nvPicPr>
          <p:cNvPr id="3072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87450"/>
            <a:ext cx="443865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How</a:t>
            </a:r>
            <a:r>
              <a:rPr lang="en-GB" altLang="en-US" sz="3600" b="1" smtClean="0">
                <a:solidFill>
                  <a:schemeClr val="accent2"/>
                </a:solidFill>
                <a:cs typeface="Calibri" panose="020F0502020204030204" pitchFamily="34" charset="0"/>
              </a:rPr>
              <a:t> are materials stored to avoid damage?</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327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78006A-4FA6-45F0-9AB9-A2DE60108FAD}" type="slidenum">
              <a:rPr lang="en-US" altLang="en-US" sz="1200" smtClean="0">
                <a:solidFill>
                  <a:srgbClr val="898989"/>
                </a:solidFill>
              </a:rPr>
              <a:pPr>
                <a:spcBef>
                  <a:spcPct val="0"/>
                </a:spcBef>
                <a:buFontTx/>
                <a:buNone/>
              </a:pPr>
              <a:t>15</a:t>
            </a:fld>
            <a:endParaRPr lang="en-US" altLang="en-US" sz="1200" smtClean="0">
              <a:solidFill>
                <a:srgbClr val="898989"/>
              </a:solidFill>
            </a:endParaRPr>
          </a:p>
        </p:txBody>
      </p:sp>
      <p:sp>
        <p:nvSpPr>
          <p:cNvPr id="7" name="Textfeld 6"/>
          <p:cNvSpPr txBox="1">
            <a:spLocks noChangeArrowheads="1"/>
          </p:cNvSpPr>
          <p:nvPr/>
        </p:nvSpPr>
        <p:spPr bwMode="auto">
          <a:xfrm>
            <a:off x="304800" y="838200"/>
            <a:ext cx="83058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64293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spcAft>
                <a:spcPts val="1800"/>
              </a:spcAft>
            </a:pPr>
            <a:r>
              <a:rPr lang="en-GB" altLang="en-US" sz="2000">
                <a:solidFill>
                  <a:schemeClr val="tx2"/>
                </a:solidFill>
                <a:latin typeface="Arial" panose="020B0604020202020204" pitchFamily="34" charset="0"/>
              </a:rPr>
              <a:t>An </a:t>
            </a:r>
            <a:r>
              <a:rPr lang="en-GB" altLang="en-US" sz="2000" b="1">
                <a:solidFill>
                  <a:schemeClr val="tx2"/>
                </a:solidFill>
                <a:latin typeface="Arial" panose="020B0604020202020204" pitchFamily="34" charset="0"/>
              </a:rPr>
              <a:t>elevated and roofed shed </a:t>
            </a:r>
            <a:r>
              <a:rPr lang="en-GB" altLang="en-US" sz="2000">
                <a:solidFill>
                  <a:schemeClr val="tx2"/>
                </a:solidFill>
                <a:latin typeface="Arial" panose="020B0604020202020204" pitchFamily="34" charset="0"/>
              </a:rPr>
              <a:t>is required to store:</a:t>
            </a:r>
          </a:p>
          <a:p>
            <a:pPr lvl="1" eaLnBrk="1">
              <a:spcBef>
                <a:spcPct val="0"/>
              </a:spcBef>
              <a:spcAft>
                <a:spcPts val="1800"/>
              </a:spcAft>
              <a:buFont typeface="Wingdings" panose="05000000000000000000" pitchFamily="2" charset="2"/>
              <a:buChar char="ü"/>
            </a:pPr>
            <a:r>
              <a:rPr lang="en-GB" altLang="en-US" sz="1800" b="1">
                <a:solidFill>
                  <a:srgbClr val="C00000"/>
                </a:solidFill>
                <a:latin typeface="Arial" panose="020B0604020202020204" pitchFamily="34" charset="0"/>
              </a:rPr>
              <a:t>Cement</a:t>
            </a:r>
            <a:r>
              <a:rPr lang="en-GB" altLang="en-US" sz="1800">
                <a:solidFill>
                  <a:srgbClr val="C00000"/>
                </a:solidFill>
                <a:latin typeface="Arial" panose="020B0604020202020204" pitchFamily="34" charset="0"/>
              </a:rPr>
              <a:t> to protect from rain and flooding (risk of hardening)</a:t>
            </a:r>
            <a:endParaRPr lang="de-DE" altLang="en-US" sz="1800">
              <a:solidFill>
                <a:srgbClr val="C00000"/>
              </a:solidFill>
              <a:latin typeface="Arial" panose="020B0604020202020204" pitchFamily="34" charset="0"/>
            </a:endParaRPr>
          </a:p>
          <a:p>
            <a:pPr lvl="1" eaLnBrk="1">
              <a:spcBef>
                <a:spcPct val="0"/>
              </a:spcBef>
              <a:spcAft>
                <a:spcPts val="1800"/>
              </a:spcAft>
              <a:buFont typeface="Wingdings" panose="05000000000000000000" pitchFamily="2" charset="2"/>
              <a:buChar char="ü"/>
            </a:pPr>
            <a:r>
              <a:rPr lang="en-GB" altLang="en-US" sz="1800" b="1">
                <a:solidFill>
                  <a:srgbClr val="C00000"/>
                </a:solidFill>
                <a:latin typeface="Arial" panose="020B0604020202020204" pitchFamily="34" charset="0"/>
              </a:rPr>
              <a:t>Metal bars </a:t>
            </a:r>
            <a:r>
              <a:rPr lang="en-GB" altLang="en-US" sz="1800">
                <a:solidFill>
                  <a:srgbClr val="C00000"/>
                </a:solidFill>
                <a:latin typeface="Arial" panose="020B0604020202020204" pitchFamily="34" charset="0"/>
              </a:rPr>
              <a:t>and </a:t>
            </a:r>
            <a:r>
              <a:rPr lang="en-GB" altLang="en-US" sz="1800" b="1">
                <a:solidFill>
                  <a:srgbClr val="C00000"/>
                </a:solidFill>
                <a:latin typeface="Arial" panose="020B0604020202020204" pitchFamily="34" charset="0"/>
              </a:rPr>
              <a:t>mesh</a:t>
            </a:r>
            <a:r>
              <a:rPr lang="en-GB" altLang="en-US" sz="1800">
                <a:solidFill>
                  <a:srgbClr val="C00000"/>
                </a:solidFill>
                <a:latin typeface="Arial" panose="020B0604020202020204" pitchFamily="34" charset="0"/>
              </a:rPr>
              <a:t> (reinforcement) to protect from rain and flooding (risk of corrosion)</a:t>
            </a:r>
            <a:endParaRPr lang="de-DE" altLang="en-US" sz="1800">
              <a:solidFill>
                <a:srgbClr val="C00000"/>
              </a:solidFill>
              <a:latin typeface="Arial" panose="020B0604020202020204" pitchFamily="34" charset="0"/>
            </a:endParaRPr>
          </a:p>
          <a:p>
            <a:pPr lvl="1" eaLnBrk="1">
              <a:spcBef>
                <a:spcPct val="0"/>
              </a:spcBef>
              <a:spcAft>
                <a:spcPts val="1800"/>
              </a:spcAft>
              <a:buFont typeface="Wingdings" panose="05000000000000000000" pitchFamily="2" charset="2"/>
              <a:buChar char="ü"/>
            </a:pPr>
            <a:r>
              <a:rPr lang="en-GB" altLang="en-US" sz="1800" b="1">
                <a:solidFill>
                  <a:srgbClr val="C00000"/>
                </a:solidFill>
                <a:latin typeface="Arial" panose="020B0604020202020204" pitchFamily="34" charset="0"/>
              </a:rPr>
              <a:t>Metal pipes </a:t>
            </a:r>
            <a:r>
              <a:rPr lang="en-GB" altLang="en-US" sz="1800">
                <a:solidFill>
                  <a:srgbClr val="C00000"/>
                </a:solidFill>
                <a:latin typeface="Arial" panose="020B0604020202020204" pitchFamily="34" charset="0"/>
              </a:rPr>
              <a:t>(vent pipes, hand rails for receiving bay) to protect from rain and flooding (risk of corrosion)</a:t>
            </a:r>
          </a:p>
          <a:p>
            <a:pPr lvl="1" eaLnBrk="1">
              <a:spcBef>
                <a:spcPct val="0"/>
              </a:spcBef>
              <a:spcAft>
                <a:spcPts val="1800"/>
              </a:spcAft>
              <a:buFont typeface="Wingdings" panose="05000000000000000000" pitchFamily="2" charset="2"/>
              <a:buChar char="ü"/>
            </a:pPr>
            <a:r>
              <a:rPr lang="en-GB" altLang="en-US" sz="1800">
                <a:solidFill>
                  <a:srgbClr val="C00000"/>
                </a:solidFill>
                <a:latin typeface="Arial" panose="020B0604020202020204" pitchFamily="34" charset="0"/>
              </a:rPr>
              <a:t>Bituminous felt </a:t>
            </a:r>
            <a:r>
              <a:rPr lang="en-GB" altLang="en-US" sz="1800" b="1">
                <a:solidFill>
                  <a:srgbClr val="C00000"/>
                </a:solidFill>
                <a:latin typeface="Arial" panose="020B0604020202020204" pitchFamily="34" charset="0"/>
              </a:rPr>
              <a:t>damp-proof course</a:t>
            </a:r>
            <a:r>
              <a:rPr lang="en-GB" altLang="en-US" sz="1800">
                <a:solidFill>
                  <a:srgbClr val="C00000"/>
                </a:solidFill>
                <a:latin typeface="Arial" panose="020B0604020202020204" pitchFamily="34" charset="0"/>
              </a:rPr>
              <a:t>, </a:t>
            </a:r>
            <a:r>
              <a:rPr lang="en-GB" altLang="en-US" sz="1800" b="1">
                <a:solidFill>
                  <a:srgbClr val="C00000"/>
                </a:solidFill>
                <a:latin typeface="Arial" panose="020B0604020202020204" pitchFamily="34" charset="0"/>
              </a:rPr>
              <a:t>damp-proof membrane </a:t>
            </a:r>
            <a:r>
              <a:rPr lang="en-GB" altLang="en-US" sz="1800">
                <a:solidFill>
                  <a:srgbClr val="C00000"/>
                </a:solidFill>
                <a:latin typeface="Arial" panose="020B0604020202020204" pitchFamily="34" charset="0"/>
              </a:rPr>
              <a:t>and </a:t>
            </a:r>
            <a:r>
              <a:rPr lang="en-GB" altLang="en-US" sz="1800" b="1">
                <a:solidFill>
                  <a:srgbClr val="C00000"/>
                </a:solidFill>
                <a:latin typeface="Arial" panose="020B0604020202020204" pitchFamily="34" charset="0"/>
              </a:rPr>
              <a:t>PE liner</a:t>
            </a:r>
            <a:r>
              <a:rPr lang="en-GB" altLang="en-US" sz="1800">
                <a:solidFill>
                  <a:srgbClr val="C00000"/>
                </a:solidFill>
                <a:latin typeface="Arial" panose="020B0604020202020204" pitchFamily="34" charset="0"/>
              </a:rPr>
              <a:t> to protect from sunlight (UV radiation destroys structure of plastics)</a:t>
            </a:r>
            <a:endParaRPr lang="de-DE" altLang="en-US" sz="1800">
              <a:solidFill>
                <a:srgbClr val="C00000"/>
              </a:solidFill>
              <a:latin typeface="Arial" panose="020B0604020202020204" pitchFamily="34" charset="0"/>
            </a:endParaRPr>
          </a:p>
          <a:p>
            <a:pPr lvl="1" eaLnBrk="1">
              <a:spcBef>
                <a:spcPct val="0"/>
              </a:spcBef>
              <a:spcAft>
                <a:spcPts val="1800"/>
              </a:spcAft>
              <a:buFont typeface="Wingdings" panose="05000000000000000000" pitchFamily="2" charset="2"/>
              <a:buChar char="ü"/>
            </a:pPr>
            <a:r>
              <a:rPr lang="en-GB" altLang="en-US" sz="1800" b="1">
                <a:solidFill>
                  <a:srgbClr val="C00000"/>
                </a:solidFill>
                <a:latin typeface="Arial" panose="020B0604020202020204" pitchFamily="34" charset="0"/>
              </a:rPr>
              <a:t>uPVC and HDPE pipes </a:t>
            </a:r>
            <a:r>
              <a:rPr lang="en-GB" altLang="en-US" sz="1800">
                <a:solidFill>
                  <a:srgbClr val="C00000"/>
                </a:solidFill>
                <a:latin typeface="Arial" panose="020B0604020202020204" pitchFamily="34" charset="0"/>
              </a:rPr>
              <a:t>to protect from sunlight </a:t>
            </a:r>
            <a:br>
              <a:rPr lang="en-GB" altLang="en-US" sz="1800">
                <a:solidFill>
                  <a:srgbClr val="C00000"/>
                </a:solidFill>
                <a:latin typeface="Arial" panose="020B0604020202020204" pitchFamily="34" charset="0"/>
              </a:rPr>
            </a:br>
            <a:r>
              <a:rPr lang="en-GB" altLang="en-US" sz="1800">
                <a:solidFill>
                  <a:srgbClr val="C00000"/>
                </a:solidFill>
                <a:latin typeface="Arial" panose="020B0604020202020204" pitchFamily="34" charset="0"/>
              </a:rPr>
              <a:t>(UV radiation destroys structure of plastics)</a:t>
            </a:r>
          </a:p>
        </p:txBody>
      </p:sp>
      <p:pic>
        <p:nvPicPr>
          <p:cNvPr id="8" name="Grafik 47" descr="Stor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637088"/>
            <a:ext cx="16002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additive="base">
                                        <p:cTn id="2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additive="base">
                                        <p:cTn id="2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 calcmode="lin" valueType="num">
                                      <p:cBhvr additive="base">
                                        <p:cTn id="34"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 calcmode="lin" valueType="num">
                                      <p:cBhvr additive="base">
                                        <p:cTn id="40"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Swag_icon_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958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How</a:t>
            </a:r>
            <a:r>
              <a:rPr lang="en-GB" altLang="en-US" sz="3600" b="1" smtClean="0">
                <a:solidFill>
                  <a:schemeClr val="accent2"/>
                </a:solidFill>
                <a:cs typeface="Calibri" panose="020F0502020204030204" pitchFamily="34" charset="0"/>
              </a:rPr>
              <a:t> are materials stored to avoid damage?</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3482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8A31085-C2E9-4BFC-8421-769507054120}" type="slidenum">
              <a:rPr lang="en-US" altLang="en-US" sz="1200" smtClean="0">
                <a:solidFill>
                  <a:srgbClr val="898989"/>
                </a:solidFill>
              </a:rPr>
              <a:pPr>
                <a:spcBef>
                  <a:spcPct val="0"/>
                </a:spcBef>
                <a:buFontTx/>
                <a:buNone/>
              </a:pPr>
              <a:t>16</a:t>
            </a:fld>
            <a:endParaRPr lang="en-US" altLang="en-US" sz="1200" smtClean="0">
              <a:solidFill>
                <a:srgbClr val="898989"/>
              </a:solidFill>
            </a:endParaRPr>
          </a:p>
        </p:txBody>
      </p:sp>
      <p:sp>
        <p:nvSpPr>
          <p:cNvPr id="7" name="Textfeld 6"/>
          <p:cNvSpPr txBox="1">
            <a:spLocks noChangeArrowheads="1"/>
          </p:cNvSpPr>
          <p:nvPr/>
        </p:nvSpPr>
        <p:spPr bwMode="auto">
          <a:xfrm>
            <a:off x="304800" y="850900"/>
            <a:ext cx="7848600" cy="3786188"/>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57188" indent="-357188" eaLnBrk="1">
              <a:spcAft>
                <a:spcPts val="1800"/>
              </a:spcAft>
              <a:buFont typeface="Arial" panose="020B0604020202020204" pitchFamily="34" charset="0"/>
              <a:buChar char="•"/>
              <a:defRPr/>
            </a:pPr>
            <a:r>
              <a:rPr lang="en-GB" altLang="en-US" sz="2000" dirty="0" smtClean="0">
                <a:solidFill>
                  <a:schemeClr val="tx2"/>
                </a:solidFill>
              </a:rPr>
              <a:t>A </a:t>
            </a:r>
            <a:r>
              <a:rPr lang="en-GB" altLang="en-US" sz="2000" b="1" dirty="0" smtClean="0">
                <a:solidFill>
                  <a:schemeClr val="tx2"/>
                </a:solidFill>
              </a:rPr>
              <a:t>horizontal storage surface </a:t>
            </a:r>
            <a:r>
              <a:rPr lang="en-GB" altLang="en-US" sz="2000" dirty="0" smtClean="0">
                <a:solidFill>
                  <a:schemeClr val="tx2"/>
                </a:solidFill>
              </a:rPr>
              <a:t>required to store:</a:t>
            </a:r>
          </a:p>
          <a:p>
            <a:pPr marL="642938" lvl="1" indent="-357188" eaLnBrk="1">
              <a:spcAft>
                <a:spcPts val="1800"/>
              </a:spcAft>
              <a:buFont typeface="Wingdings" pitchFamily="2" charset="2"/>
              <a:buChar char="ü"/>
              <a:defRPr/>
            </a:pPr>
            <a:r>
              <a:rPr lang="en-GB" altLang="en-US" b="1" dirty="0" smtClean="0">
                <a:solidFill>
                  <a:srgbClr val="C00000"/>
                </a:solidFill>
              </a:rPr>
              <a:t>Metal pipes</a:t>
            </a:r>
            <a:r>
              <a:rPr lang="en-GB" altLang="en-US" dirty="0" smtClean="0">
                <a:solidFill>
                  <a:srgbClr val="C00000"/>
                </a:solidFill>
              </a:rPr>
              <a:t> (vent pipes, hand rails for receiving bay) to avoid deformation</a:t>
            </a:r>
          </a:p>
          <a:p>
            <a:pPr marL="642938" lvl="1" indent="-357188" eaLnBrk="1">
              <a:spcAft>
                <a:spcPts val="1800"/>
              </a:spcAft>
              <a:buFont typeface="Wingdings" pitchFamily="2" charset="2"/>
              <a:buChar char="ü"/>
              <a:defRPr/>
            </a:pPr>
            <a:r>
              <a:rPr lang="en-GB" altLang="en-US" b="1" dirty="0" err="1" smtClean="0">
                <a:solidFill>
                  <a:srgbClr val="C00000"/>
                </a:solidFill>
              </a:rPr>
              <a:t>uPVC</a:t>
            </a:r>
            <a:r>
              <a:rPr lang="en-GB" altLang="en-US" b="1" dirty="0" smtClean="0">
                <a:solidFill>
                  <a:srgbClr val="C00000"/>
                </a:solidFill>
              </a:rPr>
              <a:t> pipes </a:t>
            </a:r>
            <a:r>
              <a:rPr lang="en-GB" altLang="en-US" dirty="0" smtClean="0">
                <a:solidFill>
                  <a:srgbClr val="C00000"/>
                </a:solidFill>
              </a:rPr>
              <a:t>to avoid risk of deformation</a:t>
            </a:r>
          </a:p>
          <a:p>
            <a:pPr marL="357188" indent="-357188" eaLnBrk="1">
              <a:spcAft>
                <a:spcPts val="1800"/>
              </a:spcAft>
              <a:buFont typeface="Arial" panose="020B0604020202020204" pitchFamily="34" charset="0"/>
              <a:buChar char="•"/>
              <a:defRPr/>
            </a:pPr>
            <a:r>
              <a:rPr lang="en-GB" altLang="en-US" sz="2000" b="1" dirty="0" smtClean="0">
                <a:solidFill>
                  <a:schemeClr val="tx2"/>
                </a:solidFill>
              </a:rPr>
              <a:t>Timber wedge </a:t>
            </a:r>
            <a:r>
              <a:rPr lang="en-GB" altLang="en-US" sz="2000" dirty="0" smtClean="0">
                <a:solidFill>
                  <a:schemeClr val="tx2"/>
                </a:solidFill>
              </a:rPr>
              <a:t>required in between</a:t>
            </a:r>
          </a:p>
          <a:p>
            <a:pPr marL="642938" lvl="1" indent="-357188" eaLnBrk="1">
              <a:spcAft>
                <a:spcPts val="1800"/>
              </a:spcAft>
              <a:buFont typeface="Wingdings" pitchFamily="2" charset="2"/>
              <a:buChar char="ü"/>
              <a:defRPr/>
            </a:pPr>
            <a:r>
              <a:rPr lang="en-GB" altLang="en-US" b="1" dirty="0" smtClean="0">
                <a:solidFill>
                  <a:srgbClr val="C00000"/>
                </a:solidFill>
              </a:rPr>
              <a:t>Metal pipes </a:t>
            </a:r>
            <a:r>
              <a:rPr lang="en-GB" altLang="en-US" dirty="0" smtClean="0">
                <a:solidFill>
                  <a:srgbClr val="C00000"/>
                </a:solidFill>
              </a:rPr>
              <a:t>to avoid risk of scratching</a:t>
            </a:r>
          </a:p>
          <a:p>
            <a:pPr marL="642938" lvl="1" indent="-357188" eaLnBrk="1">
              <a:spcAft>
                <a:spcPts val="1800"/>
              </a:spcAft>
              <a:buFont typeface="Wingdings" pitchFamily="2" charset="2"/>
              <a:buChar char="ü"/>
              <a:defRPr/>
            </a:pPr>
            <a:r>
              <a:rPr lang="en-GB" altLang="en-US" b="1" dirty="0" err="1" smtClean="0">
                <a:solidFill>
                  <a:srgbClr val="C00000"/>
                </a:solidFill>
              </a:rPr>
              <a:t>uPVC</a:t>
            </a:r>
            <a:r>
              <a:rPr lang="en-GB" altLang="en-US" b="1" dirty="0" smtClean="0">
                <a:solidFill>
                  <a:srgbClr val="C00000"/>
                </a:solidFill>
              </a:rPr>
              <a:t> pipes </a:t>
            </a:r>
            <a:r>
              <a:rPr lang="en-GB" altLang="en-US" dirty="0" smtClean="0">
                <a:solidFill>
                  <a:srgbClr val="C00000"/>
                </a:solidFill>
              </a:rPr>
              <a:t>to avoid risk of scratching</a:t>
            </a:r>
          </a:p>
          <a:p>
            <a:pPr marL="357188" lvl="1" indent="-357188" eaLnBrk="1">
              <a:spcAft>
                <a:spcPts val="1800"/>
              </a:spcAft>
              <a:buFont typeface="Arial" panose="020B0604020202020204" pitchFamily="34" charset="0"/>
              <a:buChar char="•"/>
              <a:defRPr/>
            </a:pPr>
            <a:r>
              <a:rPr lang="en-GB" altLang="en-US" sz="2000" b="1" dirty="0" smtClean="0">
                <a:solidFill>
                  <a:schemeClr val="tx2"/>
                </a:solidFill>
              </a:rPr>
              <a:t>Security </a:t>
            </a:r>
            <a:r>
              <a:rPr lang="en-GB" altLang="en-US" sz="2000" dirty="0" smtClean="0">
                <a:solidFill>
                  <a:schemeClr val="tx2"/>
                </a:solidFill>
              </a:rPr>
              <a:t>and</a:t>
            </a:r>
            <a:r>
              <a:rPr lang="en-GB" altLang="en-US" sz="2000" b="1" dirty="0" smtClean="0">
                <a:solidFill>
                  <a:schemeClr val="tx2"/>
                </a:solidFill>
              </a:rPr>
              <a:t> measures against theft </a:t>
            </a:r>
            <a:r>
              <a:rPr lang="en-GB" altLang="en-US" sz="2000" dirty="0" smtClean="0">
                <a:solidFill>
                  <a:schemeClr val="tx2"/>
                </a:solidFill>
              </a:rPr>
              <a:t>required</a:t>
            </a:r>
            <a:endParaRPr lang="de-DE" altLang="en-US" sz="2000" dirty="0" smtClean="0">
              <a:solidFill>
                <a:schemeClr val="tx2"/>
              </a:solidFill>
            </a:endParaRPr>
          </a:p>
        </p:txBody>
      </p:sp>
      <p:pic>
        <p:nvPicPr>
          <p:cNvPr id="8" name="Grafik 7" descr="timber_wedge_CPE070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667000"/>
            <a:ext cx="18415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3"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 calcmode="lin" valueType="num">
                                      <p:cBhvr additive="base">
                                        <p:cTn id="38"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6" end="6"/>
                                            </p:txEl>
                                          </p:spTgt>
                                        </p:tgtEl>
                                        <p:attrNameLst>
                                          <p:attrName>ppt_y</p:attrName>
                                        </p:attrNameLst>
                                      </p:cBhvr>
                                      <p:tavLst>
                                        <p:tav tm="0">
                                          <p:val>
                                            <p:strVal val="1+#ppt_h/2"/>
                                          </p:val>
                                        </p:tav>
                                        <p:tav tm="100000">
                                          <p:val>
                                            <p:strVal val="#ppt_y"/>
                                          </p:val>
                                        </p:tav>
                                      </p:tavLst>
                                    </p:anim>
                                  </p:childTnLst>
                                </p:cTn>
                              </p:par>
                              <p:par>
                                <p:cTn id="40" presetID="3" presetClass="entr" presetSubtype="1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How</a:t>
            </a:r>
            <a:r>
              <a:rPr lang="en-GB" altLang="en-US" sz="3600" b="1" smtClean="0">
                <a:solidFill>
                  <a:schemeClr val="accent2"/>
                </a:solidFill>
                <a:cs typeface="Calibri" panose="020F0502020204030204" pitchFamily="34" charset="0"/>
              </a:rPr>
              <a:t> is the benchmark set?</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368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C7D5891-B1FB-4E1B-BC3A-410217870E6C}" type="slidenum">
              <a:rPr lang="en-US" altLang="en-US" sz="1200" smtClean="0">
                <a:solidFill>
                  <a:srgbClr val="898989"/>
                </a:solidFill>
              </a:rPr>
              <a:pPr>
                <a:spcBef>
                  <a:spcPct val="0"/>
                </a:spcBef>
                <a:buFontTx/>
                <a:buNone/>
              </a:pPr>
              <a:t>17</a:t>
            </a:fld>
            <a:endParaRPr lang="en-US" altLang="en-US" sz="1200" smtClean="0">
              <a:solidFill>
                <a:srgbClr val="898989"/>
              </a:solidFill>
            </a:endParaRPr>
          </a:p>
        </p:txBody>
      </p:sp>
      <p:sp>
        <p:nvSpPr>
          <p:cNvPr id="9" name="Textfeld 8"/>
          <p:cNvSpPr txBox="1">
            <a:spLocks noChangeArrowheads="1"/>
          </p:cNvSpPr>
          <p:nvPr/>
        </p:nvSpPr>
        <p:spPr bwMode="auto">
          <a:xfrm>
            <a:off x="304800" y="684213"/>
            <a:ext cx="822960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64293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spcAft>
                <a:spcPts val="1800"/>
              </a:spcAft>
            </a:pPr>
            <a:r>
              <a:rPr lang="en-GB" altLang="en-US" sz="2000">
                <a:solidFill>
                  <a:schemeClr val="tx2"/>
                </a:solidFill>
                <a:latin typeface="Arial" panose="020B0604020202020204" pitchFamily="34" charset="0"/>
              </a:rPr>
              <a:t>Levels are crucial to avoid non-performance of the DTF</a:t>
            </a:r>
          </a:p>
          <a:p>
            <a:pPr eaLnBrk="1">
              <a:spcBef>
                <a:spcPct val="0"/>
              </a:spcBef>
              <a:spcAft>
                <a:spcPts val="1800"/>
              </a:spcAft>
            </a:pPr>
            <a:endParaRPr lang="en-GB" altLang="en-US" sz="2000">
              <a:solidFill>
                <a:schemeClr val="tx2"/>
              </a:solidFill>
              <a:latin typeface="Arial" panose="020B0604020202020204" pitchFamily="34" charset="0"/>
            </a:endParaRPr>
          </a:p>
          <a:p>
            <a:pPr eaLnBrk="1">
              <a:spcBef>
                <a:spcPct val="0"/>
              </a:spcBef>
              <a:spcAft>
                <a:spcPts val="1800"/>
              </a:spcAft>
            </a:pPr>
            <a:endParaRPr lang="en-GB" altLang="en-US" sz="2000">
              <a:solidFill>
                <a:schemeClr val="tx2"/>
              </a:solidFill>
              <a:latin typeface="Arial" panose="020B0604020202020204" pitchFamily="34" charset="0"/>
            </a:endParaRPr>
          </a:p>
          <a:p>
            <a:pPr eaLnBrk="1">
              <a:spcBef>
                <a:spcPct val="0"/>
              </a:spcBef>
              <a:spcAft>
                <a:spcPts val="1800"/>
              </a:spcAft>
            </a:pPr>
            <a:r>
              <a:rPr lang="en-GB" altLang="en-US" sz="2000">
                <a:solidFill>
                  <a:schemeClr val="tx2"/>
                </a:solidFill>
                <a:latin typeface="Arial" panose="020B0604020202020204" pitchFamily="34" charset="0"/>
              </a:rPr>
              <a:t>The benchmark is therefore essential and needs to fulfil the following requirements:</a:t>
            </a:r>
          </a:p>
          <a:p>
            <a:pPr lvl="1" eaLnBrk="1">
              <a:spcBef>
                <a:spcPct val="0"/>
              </a:spcBef>
              <a:spcAft>
                <a:spcPts val="1800"/>
              </a:spcAft>
              <a:buFont typeface="Wingdings" panose="05000000000000000000" pitchFamily="2" charset="2"/>
              <a:buChar char="ü"/>
            </a:pPr>
            <a:r>
              <a:rPr lang="en-GB" altLang="en-US" sz="1800">
                <a:solidFill>
                  <a:srgbClr val="C00000"/>
                </a:solidFill>
                <a:latin typeface="Arial" panose="020B0604020202020204" pitchFamily="34" charset="0"/>
              </a:rPr>
              <a:t>Does not change during the entire project </a:t>
            </a:r>
            <a:br>
              <a:rPr lang="en-GB" altLang="en-US" sz="1800">
                <a:solidFill>
                  <a:srgbClr val="C00000"/>
                </a:solidFill>
                <a:latin typeface="Arial" panose="020B0604020202020204" pitchFamily="34" charset="0"/>
              </a:rPr>
            </a:br>
            <a:r>
              <a:rPr lang="en-GB" altLang="en-US" sz="1800">
                <a:solidFill>
                  <a:srgbClr val="C00000"/>
                </a:solidFill>
                <a:latin typeface="Arial" panose="020B0604020202020204" pitchFamily="34" charset="0"/>
              </a:rPr>
              <a:t>duration in height or location</a:t>
            </a:r>
          </a:p>
          <a:p>
            <a:pPr lvl="1" eaLnBrk="1">
              <a:spcBef>
                <a:spcPct val="0"/>
              </a:spcBef>
              <a:spcAft>
                <a:spcPts val="1800"/>
              </a:spcAft>
              <a:buFont typeface="Wingdings" panose="05000000000000000000" pitchFamily="2" charset="2"/>
              <a:buChar char="ü"/>
            </a:pPr>
            <a:r>
              <a:rPr lang="en-GB" altLang="en-US" sz="1800">
                <a:solidFill>
                  <a:srgbClr val="C00000"/>
                </a:solidFill>
                <a:latin typeface="Arial" panose="020B0604020202020204" pitchFamily="34" charset="0"/>
              </a:rPr>
              <a:t>Protected against obstruction, damage and </a:t>
            </a:r>
            <a:br>
              <a:rPr lang="en-GB" altLang="en-US" sz="1800">
                <a:solidFill>
                  <a:srgbClr val="C00000"/>
                </a:solidFill>
                <a:latin typeface="Arial" panose="020B0604020202020204" pitchFamily="34" charset="0"/>
              </a:rPr>
            </a:br>
            <a:r>
              <a:rPr lang="en-GB" altLang="en-US" sz="1800">
                <a:solidFill>
                  <a:srgbClr val="C00000"/>
                </a:solidFill>
                <a:latin typeface="Arial" panose="020B0604020202020204" pitchFamily="34" charset="0"/>
              </a:rPr>
              <a:t>unintended / accidental relocation</a:t>
            </a:r>
            <a:endParaRPr lang="de-DE" altLang="en-US" sz="1800">
              <a:solidFill>
                <a:srgbClr val="C00000"/>
              </a:solidFill>
              <a:latin typeface="Arial" panose="020B0604020202020204" pitchFamily="34" charset="0"/>
            </a:endParaRPr>
          </a:p>
          <a:p>
            <a:pPr lvl="1" eaLnBrk="1">
              <a:spcBef>
                <a:spcPct val="0"/>
              </a:spcBef>
              <a:spcAft>
                <a:spcPts val="1800"/>
              </a:spcAft>
              <a:buFont typeface="Wingdings" panose="05000000000000000000" pitchFamily="2" charset="2"/>
              <a:buChar char="ü"/>
            </a:pPr>
            <a:r>
              <a:rPr lang="en-GB" altLang="en-US" sz="1800">
                <a:solidFill>
                  <a:srgbClr val="C00000"/>
                </a:solidFill>
                <a:latin typeface="Arial" panose="020B0604020202020204" pitchFamily="34" charset="0"/>
              </a:rPr>
              <a:t>Visible from all points of the construction side </a:t>
            </a:r>
            <a:br>
              <a:rPr lang="en-GB" altLang="en-US" sz="1800">
                <a:solidFill>
                  <a:srgbClr val="C00000"/>
                </a:solidFill>
                <a:latin typeface="Arial" panose="020B0604020202020204" pitchFamily="34" charset="0"/>
              </a:rPr>
            </a:br>
            <a:r>
              <a:rPr lang="en-GB" altLang="en-US" sz="1800">
                <a:solidFill>
                  <a:srgbClr val="C00000"/>
                </a:solidFill>
                <a:latin typeface="Arial" panose="020B0604020202020204" pitchFamily="34" charset="0"/>
              </a:rPr>
              <a:t>(if not possible it must be temporarily </a:t>
            </a:r>
            <a:br>
              <a:rPr lang="en-GB" altLang="en-US" sz="1800">
                <a:solidFill>
                  <a:srgbClr val="C00000"/>
                </a:solidFill>
                <a:latin typeface="Arial" panose="020B0604020202020204" pitchFamily="34" charset="0"/>
              </a:rPr>
            </a:br>
            <a:r>
              <a:rPr lang="en-GB" altLang="en-US" sz="1800">
                <a:solidFill>
                  <a:srgbClr val="C00000"/>
                </a:solidFill>
                <a:latin typeface="Arial" panose="020B0604020202020204" pitchFamily="34" charset="0"/>
              </a:rPr>
              <a:t>transferred during work)</a:t>
            </a:r>
            <a:endParaRPr lang="de-DE" altLang="en-US" sz="1800">
              <a:solidFill>
                <a:srgbClr val="C00000"/>
              </a:solidFill>
              <a:latin typeface="Arial" panose="020B0604020202020204" pitchFamily="34" charset="0"/>
            </a:endParaRPr>
          </a:p>
        </p:txBody>
      </p:sp>
      <p:pic>
        <p:nvPicPr>
          <p:cNvPr id="10" name="Grafik 9" descr="C:\Users\Michael Wolf\Desktop\Pictures\775px-Stone_marker_in_Greyfriars_Kirky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927475"/>
            <a:ext cx="269557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17" descr="bench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685800"/>
            <a:ext cx="15160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Excavation, backfilling, compacting?</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389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DECFDFC-5547-48E2-9D6E-A1E1A4DF05F9}" type="slidenum">
              <a:rPr lang="en-US" altLang="en-US" sz="1200" smtClean="0">
                <a:solidFill>
                  <a:srgbClr val="898989"/>
                </a:solidFill>
              </a:rPr>
              <a:pPr>
                <a:spcBef>
                  <a:spcPct val="0"/>
                </a:spcBef>
                <a:buFontTx/>
                <a:buNone/>
              </a:pPr>
              <a:t>18</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78486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64293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spcAft>
                <a:spcPts val="1800"/>
              </a:spcAft>
            </a:pPr>
            <a:r>
              <a:rPr lang="en-GB" altLang="en-US" sz="2000">
                <a:solidFill>
                  <a:schemeClr val="tx2"/>
                </a:solidFill>
                <a:latin typeface="Arial" panose="020B0604020202020204" pitchFamily="34" charset="0"/>
              </a:rPr>
              <a:t>Before constructing foundations and ground slabs, excavation and proper compacting of the underground is essential to:</a:t>
            </a:r>
            <a:endParaRPr lang="de-DE" altLang="en-US" sz="2000">
              <a:solidFill>
                <a:schemeClr val="tx2"/>
              </a:solidFill>
              <a:latin typeface="Arial" panose="020B0604020202020204" pitchFamily="34" charset="0"/>
            </a:endParaRPr>
          </a:p>
          <a:p>
            <a:pPr lvl="1" eaLnBrk="1">
              <a:spcBef>
                <a:spcPct val="0"/>
              </a:spcBef>
              <a:spcAft>
                <a:spcPts val="1800"/>
              </a:spcAft>
              <a:buFont typeface="Wingdings" panose="05000000000000000000" pitchFamily="2" charset="2"/>
              <a:buChar char="ü"/>
            </a:pPr>
            <a:r>
              <a:rPr lang="en-GB" altLang="en-US" sz="1800">
                <a:solidFill>
                  <a:srgbClr val="C00000"/>
                </a:solidFill>
                <a:latin typeface="Arial" panose="020B0604020202020204" pitchFamily="34" charset="0"/>
              </a:rPr>
              <a:t>Reduce subsequent settlement under working loads</a:t>
            </a:r>
            <a:endParaRPr lang="de-DE" altLang="en-US" sz="1800">
              <a:solidFill>
                <a:srgbClr val="C00000"/>
              </a:solidFill>
              <a:latin typeface="Arial" panose="020B0604020202020204" pitchFamily="34" charset="0"/>
            </a:endParaRPr>
          </a:p>
          <a:p>
            <a:pPr lvl="1" eaLnBrk="1">
              <a:spcBef>
                <a:spcPct val="0"/>
              </a:spcBef>
              <a:spcAft>
                <a:spcPts val="1800"/>
              </a:spcAft>
              <a:buFont typeface="Wingdings" panose="05000000000000000000" pitchFamily="2" charset="2"/>
              <a:buChar char="ü"/>
            </a:pPr>
            <a:r>
              <a:rPr lang="en-GB" altLang="en-US" sz="1800">
                <a:solidFill>
                  <a:srgbClr val="C00000"/>
                </a:solidFill>
                <a:latin typeface="Arial" panose="020B0604020202020204" pitchFamily="34" charset="0"/>
              </a:rPr>
              <a:t>Increase the shear strength of the soil</a:t>
            </a:r>
            <a:endParaRPr lang="de-DE" altLang="en-US" sz="1800">
              <a:solidFill>
                <a:srgbClr val="C00000"/>
              </a:solidFill>
              <a:latin typeface="Arial" panose="020B0604020202020204" pitchFamily="34" charset="0"/>
            </a:endParaRPr>
          </a:p>
          <a:p>
            <a:pPr lvl="1" eaLnBrk="1">
              <a:spcBef>
                <a:spcPct val="0"/>
              </a:spcBef>
              <a:spcAft>
                <a:spcPts val="1800"/>
              </a:spcAft>
              <a:buFont typeface="Wingdings" panose="05000000000000000000" pitchFamily="2" charset="2"/>
              <a:buChar char="ü"/>
            </a:pPr>
            <a:r>
              <a:rPr lang="en-GB" altLang="en-US" sz="1800">
                <a:solidFill>
                  <a:srgbClr val="C00000"/>
                </a:solidFill>
                <a:latin typeface="Arial" panose="020B0604020202020204" pitchFamily="34" charset="0"/>
              </a:rPr>
              <a:t>Reduce voids, making it more difficult for water to pass the soil</a:t>
            </a:r>
          </a:p>
        </p:txBody>
      </p:sp>
      <p:pic>
        <p:nvPicPr>
          <p:cNvPr id="7" name="Grafik 6" descr="physical-strength_properties-she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0"/>
            <a:ext cx="15716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53249"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200400"/>
            <a:ext cx="49530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53249"/>
                                        </p:tgtEl>
                                        <p:attrNameLst>
                                          <p:attrName>style.visibility</p:attrName>
                                        </p:attrNameLst>
                                      </p:cBhvr>
                                      <p:to>
                                        <p:strVal val="visible"/>
                                      </p:to>
                                    </p:set>
                                    <p:animEffect transition="in" filter="blinds(horizontal)">
                                      <p:cBhvr>
                                        <p:cTn id="11" dur="500"/>
                                        <p:tgtEl>
                                          <p:spTgt spid="532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additive="base">
                                        <p:cTn id="1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4" presetID="3"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Grafik 9" descr="icon-excavat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581400"/>
            <a:ext cx="21336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Excavation?</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4096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833DC9E-BF5B-4FDE-9F70-FA00CF9C2DFC}" type="slidenum">
              <a:rPr lang="en-US" altLang="en-US" sz="1200" smtClean="0">
                <a:solidFill>
                  <a:srgbClr val="898989"/>
                </a:solidFill>
              </a:rPr>
              <a:pPr>
                <a:spcBef>
                  <a:spcPct val="0"/>
                </a:spcBef>
                <a:buFontTx/>
                <a:buNone/>
              </a:pPr>
              <a:t>19</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7848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64293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spcAft>
                <a:spcPts val="1200"/>
              </a:spcAft>
            </a:pPr>
            <a:r>
              <a:rPr lang="en-GB" altLang="en-US" sz="2000">
                <a:solidFill>
                  <a:schemeClr val="tx2"/>
                </a:solidFill>
                <a:latin typeface="Arial" panose="020B0604020202020204" pitchFamily="34" charset="0"/>
              </a:rPr>
              <a:t>Excavation:</a:t>
            </a:r>
            <a:endParaRPr lang="de-DE" altLang="en-US" sz="2000">
              <a:solidFill>
                <a:schemeClr val="tx2"/>
              </a:solidFill>
              <a:latin typeface="Arial" panose="020B0604020202020204" pitchFamily="34" charset="0"/>
            </a:endParaRPr>
          </a:p>
          <a:p>
            <a:pPr lvl="1" eaLnBrk="1">
              <a:spcBef>
                <a:spcPct val="0"/>
              </a:spcBef>
              <a:spcAft>
                <a:spcPts val="1200"/>
              </a:spcAft>
              <a:buFont typeface="Wingdings" panose="05000000000000000000" pitchFamily="2" charset="2"/>
              <a:buChar char="ü"/>
            </a:pPr>
            <a:r>
              <a:rPr lang="en-GB" altLang="en-US" sz="1800" b="1">
                <a:solidFill>
                  <a:srgbClr val="C00000"/>
                </a:solidFill>
                <a:latin typeface="Arial" panose="020B0604020202020204" pitchFamily="34" charset="0"/>
              </a:rPr>
              <a:t>Appropriate depth </a:t>
            </a:r>
            <a:r>
              <a:rPr lang="en-GB" altLang="en-US" sz="1800">
                <a:solidFill>
                  <a:srgbClr val="C00000"/>
                </a:solidFill>
                <a:latin typeface="Arial" panose="020B0604020202020204" pitchFamily="34" charset="0"/>
              </a:rPr>
              <a:t>depends on local soil conditions (e.g. removal of black cotton soil until a hard bed is reached)</a:t>
            </a:r>
          </a:p>
          <a:p>
            <a:pPr lvl="1" eaLnBrk="1">
              <a:spcBef>
                <a:spcPct val="0"/>
              </a:spcBef>
              <a:spcAft>
                <a:spcPts val="1200"/>
              </a:spcAft>
              <a:buFont typeface="Wingdings" panose="05000000000000000000" pitchFamily="2" charset="2"/>
              <a:buChar char="ü"/>
            </a:pPr>
            <a:r>
              <a:rPr lang="en-GB" altLang="en-US" sz="1800">
                <a:solidFill>
                  <a:srgbClr val="C00000"/>
                </a:solidFill>
                <a:latin typeface="Arial" panose="020B0604020202020204" pitchFamily="34" charset="0"/>
              </a:rPr>
              <a:t>In case of underground modules (i.e. settler and ABR) it is likely that </a:t>
            </a:r>
            <a:r>
              <a:rPr lang="en-GB" altLang="en-US" sz="1800" b="1">
                <a:solidFill>
                  <a:srgbClr val="C00000"/>
                </a:solidFill>
                <a:latin typeface="Arial" panose="020B0604020202020204" pitchFamily="34" charset="0"/>
              </a:rPr>
              <a:t>hard bed </a:t>
            </a:r>
            <a:r>
              <a:rPr lang="en-GB" altLang="en-US" sz="1800">
                <a:solidFill>
                  <a:srgbClr val="C00000"/>
                </a:solidFill>
                <a:latin typeface="Arial" panose="020B0604020202020204" pitchFamily="34" charset="0"/>
              </a:rPr>
              <a:t>is reached with the depth of the modules</a:t>
            </a:r>
          </a:p>
          <a:p>
            <a:pPr lvl="1" eaLnBrk="1">
              <a:spcBef>
                <a:spcPct val="0"/>
              </a:spcBef>
              <a:spcAft>
                <a:spcPts val="1200"/>
              </a:spcAft>
              <a:buFont typeface="Wingdings" panose="05000000000000000000" pitchFamily="2" charset="2"/>
              <a:buChar char="ü"/>
            </a:pPr>
            <a:r>
              <a:rPr lang="en-GB" altLang="en-US" sz="1800">
                <a:solidFill>
                  <a:srgbClr val="C00000"/>
                </a:solidFill>
                <a:latin typeface="Arial" panose="020B0604020202020204" pitchFamily="34" charset="0"/>
              </a:rPr>
              <a:t>In case of structures on ground level further excavation might be required for </a:t>
            </a:r>
            <a:r>
              <a:rPr lang="en-GB" altLang="en-US" sz="1800" b="1">
                <a:solidFill>
                  <a:srgbClr val="C00000"/>
                </a:solidFill>
                <a:latin typeface="Arial" panose="020B0604020202020204" pitchFamily="34" charset="0"/>
              </a:rPr>
              <a:t>proper anchoring </a:t>
            </a:r>
            <a:r>
              <a:rPr lang="en-GB" altLang="en-US" sz="1800">
                <a:solidFill>
                  <a:srgbClr val="C00000"/>
                </a:solidFill>
                <a:latin typeface="Arial" panose="020B0604020202020204" pitchFamily="34" charset="0"/>
              </a:rPr>
              <a:t>of the structures</a:t>
            </a:r>
          </a:p>
        </p:txBody>
      </p:sp>
      <p:sp>
        <p:nvSpPr>
          <p:cNvPr id="4096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152400"/>
            <a:ext cx="8229600" cy="762000"/>
          </a:xfrm>
        </p:spPr>
        <p:txBody>
          <a:bodyPr/>
          <a:lstStyle/>
          <a:p>
            <a:r>
              <a:rPr lang="en-GB" altLang="en-US" sz="3600" b="1" smtClean="0">
                <a:solidFill>
                  <a:schemeClr val="tx2"/>
                </a:solidFill>
                <a:cs typeface="Calibri" panose="020F0502020204030204" pitchFamily="34" charset="0"/>
              </a:rPr>
              <a:t>Content</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614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08E9F75-DDDF-4639-ADBD-9194A0D3C998}" type="slidenum">
              <a:rPr lang="en-US" altLang="en-US" sz="1200" smtClean="0">
                <a:solidFill>
                  <a:srgbClr val="898989"/>
                </a:solidFill>
              </a:rPr>
              <a:pPr>
                <a:spcBef>
                  <a:spcPct val="0"/>
                </a:spcBef>
                <a:buFontTx/>
                <a:buNone/>
              </a:pPr>
              <a:t>2</a:t>
            </a:fld>
            <a:endParaRPr lang="en-US" altLang="en-US" sz="1200" smtClean="0">
              <a:solidFill>
                <a:srgbClr val="898989"/>
              </a:solidFill>
            </a:endParaRPr>
          </a:p>
        </p:txBody>
      </p:sp>
      <p:sp>
        <p:nvSpPr>
          <p:cNvPr id="6149" name="Textfeld 22"/>
          <p:cNvSpPr txBox="1">
            <a:spLocks noChangeArrowheads="1"/>
          </p:cNvSpPr>
          <p:nvPr/>
        </p:nvSpPr>
        <p:spPr bwMode="auto">
          <a:xfrm>
            <a:off x="304800" y="457200"/>
            <a:ext cx="807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b="1">
                <a:solidFill>
                  <a:schemeClr val="tx2"/>
                </a:solidFill>
                <a:latin typeface="Arial" panose="020B0604020202020204" pitchFamily="34" charset="0"/>
              </a:rPr>
              <a:t>Questions you might to ask yourself:</a:t>
            </a:r>
          </a:p>
        </p:txBody>
      </p:sp>
      <p:sp>
        <p:nvSpPr>
          <p:cNvPr id="27" name="Textfeld 26"/>
          <p:cNvSpPr txBox="1">
            <a:spLocks noChangeArrowheads="1"/>
          </p:cNvSpPr>
          <p:nvPr/>
        </p:nvSpPr>
        <p:spPr bwMode="auto">
          <a:xfrm>
            <a:off x="304800" y="1406525"/>
            <a:ext cx="80772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800"/>
              </a:spcAft>
              <a:buFontTx/>
              <a:buNone/>
            </a:pPr>
            <a:r>
              <a:rPr lang="en-GB" altLang="en-US" sz="2000" b="1">
                <a:solidFill>
                  <a:srgbClr val="C00000"/>
                </a:solidFill>
                <a:latin typeface="Arial" panose="020B0604020202020204" pitchFamily="34" charset="0"/>
              </a:rPr>
              <a:t>What is the </a:t>
            </a:r>
            <a:r>
              <a:rPr lang="en-GB" altLang="en-US" sz="2000" b="1" u="sng">
                <a:solidFill>
                  <a:srgbClr val="C00000"/>
                </a:solidFill>
                <a:latin typeface="Arial" panose="020B0604020202020204" pitchFamily="34" charset="0"/>
              </a:rPr>
              <a:t>context</a:t>
            </a:r>
            <a:r>
              <a:rPr lang="en-GB" altLang="en-US" sz="2000" b="1">
                <a:solidFill>
                  <a:srgbClr val="C00000"/>
                </a:solidFill>
                <a:latin typeface="Arial" panose="020B0604020202020204" pitchFamily="34" charset="0"/>
              </a:rPr>
              <a:t> of this session?</a:t>
            </a:r>
          </a:p>
          <a:p>
            <a:pPr algn="ctr" eaLnBrk="1" hangingPunct="1">
              <a:spcBef>
                <a:spcPct val="0"/>
              </a:spcBef>
              <a:spcAft>
                <a:spcPts val="1800"/>
              </a:spcAft>
              <a:buFontTx/>
              <a:buNone/>
            </a:pPr>
            <a:r>
              <a:rPr lang="en-GB" altLang="en-US" sz="2000" b="1">
                <a:solidFill>
                  <a:srgbClr val="C00000"/>
                </a:solidFill>
                <a:latin typeface="Arial" panose="020B0604020202020204" pitchFamily="34" charset="0"/>
              </a:rPr>
              <a:t>What are </a:t>
            </a:r>
            <a:r>
              <a:rPr lang="en-GB" altLang="en-US" sz="2000" b="1" u="sng">
                <a:solidFill>
                  <a:srgbClr val="C00000"/>
                </a:solidFill>
                <a:latin typeface="Arial" panose="020B0604020202020204" pitchFamily="34" charset="0"/>
              </a:rPr>
              <a:t>general considerations </a:t>
            </a:r>
            <a:r>
              <a:rPr lang="en-GB" altLang="en-US" sz="2000" b="1">
                <a:solidFill>
                  <a:srgbClr val="C00000"/>
                </a:solidFill>
                <a:latin typeface="Arial" panose="020B0604020202020204" pitchFamily="34" charset="0"/>
              </a:rPr>
              <a:t>&amp; </a:t>
            </a:r>
            <a:br>
              <a:rPr lang="en-GB" altLang="en-US" sz="2000" b="1">
                <a:solidFill>
                  <a:srgbClr val="C00000"/>
                </a:solidFill>
                <a:latin typeface="Arial" panose="020B0604020202020204" pitchFamily="34" charset="0"/>
              </a:rPr>
            </a:br>
            <a:r>
              <a:rPr lang="en-GB" altLang="en-US" sz="2000" b="1">
                <a:solidFill>
                  <a:srgbClr val="C00000"/>
                </a:solidFill>
                <a:latin typeface="Arial" panose="020B0604020202020204" pitchFamily="34" charset="0"/>
              </a:rPr>
              <a:t>directions for the construction of a DTF?</a:t>
            </a:r>
          </a:p>
          <a:p>
            <a:pPr algn="ctr" eaLnBrk="1" hangingPunct="1">
              <a:spcBef>
                <a:spcPct val="0"/>
              </a:spcBef>
              <a:spcAft>
                <a:spcPts val="1800"/>
              </a:spcAft>
              <a:buFontTx/>
              <a:buNone/>
            </a:pPr>
            <a:r>
              <a:rPr lang="en-GB" altLang="en-US" sz="2000" b="1">
                <a:solidFill>
                  <a:srgbClr val="C00000"/>
                </a:solidFill>
                <a:latin typeface="Arial" panose="020B0604020202020204" pitchFamily="34" charset="0"/>
              </a:rPr>
              <a:t>What are </a:t>
            </a:r>
            <a:r>
              <a:rPr lang="en-GB" altLang="en-US" sz="2000" b="1" u="sng">
                <a:solidFill>
                  <a:srgbClr val="C00000"/>
                </a:solidFill>
                <a:latin typeface="Arial" panose="020B0604020202020204" pitchFamily="34" charset="0"/>
              </a:rPr>
              <a:t>specific</a:t>
            </a:r>
            <a:r>
              <a:rPr lang="en-GB" altLang="en-US" sz="2000" b="1">
                <a:solidFill>
                  <a:srgbClr val="C00000"/>
                </a:solidFill>
                <a:latin typeface="Arial" panose="020B0604020202020204" pitchFamily="34" charset="0"/>
              </a:rPr>
              <a:t> </a:t>
            </a:r>
            <a:r>
              <a:rPr lang="en-GB" altLang="en-US" sz="2000" b="1" u="sng">
                <a:solidFill>
                  <a:srgbClr val="C00000"/>
                </a:solidFill>
                <a:latin typeface="Arial" panose="020B0604020202020204" pitchFamily="34" charset="0"/>
              </a:rPr>
              <a:t>DO´s &amp; DON´Ts </a:t>
            </a:r>
            <a:r>
              <a:rPr lang="en-GB" altLang="en-US" sz="2000" b="1">
                <a:solidFill>
                  <a:srgbClr val="C00000"/>
                </a:solidFill>
                <a:latin typeface="Arial" panose="020B0604020202020204" pitchFamily="34" charset="0"/>
              </a:rPr>
              <a:t>for the construction of the</a:t>
            </a:r>
            <a:br>
              <a:rPr lang="en-GB" altLang="en-US" sz="2000" b="1">
                <a:solidFill>
                  <a:srgbClr val="C00000"/>
                </a:solidFill>
                <a:latin typeface="Arial" panose="020B0604020202020204" pitchFamily="34" charset="0"/>
              </a:rPr>
            </a:br>
            <a:r>
              <a:rPr lang="en-GB" altLang="en-US" sz="2000" b="1">
                <a:solidFill>
                  <a:srgbClr val="C00000"/>
                </a:solidFill>
                <a:latin typeface="Arial" panose="020B0604020202020204" pitchFamily="34" charset="0"/>
              </a:rPr>
              <a:t>different treatment modules and auxiliary works?</a:t>
            </a:r>
          </a:p>
          <a:p>
            <a:pPr algn="ctr" eaLnBrk="1" hangingPunct="1">
              <a:spcBef>
                <a:spcPct val="0"/>
              </a:spcBef>
              <a:spcAft>
                <a:spcPts val="1800"/>
              </a:spcAft>
              <a:buFontTx/>
              <a:buNone/>
            </a:pPr>
            <a:r>
              <a:rPr lang="en-GB" altLang="en-US" sz="2000" b="1">
                <a:solidFill>
                  <a:srgbClr val="C00000"/>
                </a:solidFill>
                <a:latin typeface="Arial" panose="020B0604020202020204" pitchFamily="34" charset="0"/>
              </a:rPr>
              <a:t>Which safety measures are relevant during construction?</a:t>
            </a:r>
          </a:p>
        </p:txBody>
      </p:sp>
      <p:pic>
        <p:nvPicPr>
          <p:cNvPr id="36871" name="Grafik 6" descr="14768321-Square-Danger-Under-Construction-Traffic-Sign-With-Site-Fence-Icon-Isolate-on-White-Background--Stock-Phot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343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 calcmode="lin" valueType="num">
                                      <p:cBhvr additive="base">
                                        <p:cTn id="1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 calcmode="lin" valueType="num">
                                      <p:cBhvr additive="base">
                                        <p:cTn id="25"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3" end="3"/>
                                            </p:txEl>
                                          </p:spTgt>
                                        </p:tgtEl>
                                        <p:attrNameLst>
                                          <p:attrName>ppt_y</p:attrName>
                                        </p:attrNameLst>
                                      </p:cBhvr>
                                      <p:tavLst>
                                        <p:tav tm="0">
                                          <p:val>
                                            <p:strVal val="1+#ppt_h/2"/>
                                          </p:val>
                                        </p:tav>
                                        <p:tav tm="100000">
                                          <p:val>
                                            <p:strVal val="#ppt_y"/>
                                          </p:val>
                                        </p:tav>
                                      </p:tavLst>
                                    </p:anim>
                                  </p:childTnLst>
                                </p:cTn>
                              </p:par>
                              <p:par>
                                <p:cTn id="27" presetID="3" presetClass="entr" presetSubtype="10" fill="hold" nodeType="withEffect">
                                  <p:stCondLst>
                                    <p:cond delay="0"/>
                                  </p:stCondLst>
                                  <p:childTnLst>
                                    <p:set>
                                      <p:cBhvr>
                                        <p:cTn id="28" dur="1" fill="hold">
                                          <p:stCondLst>
                                            <p:cond delay="0"/>
                                          </p:stCondLst>
                                        </p:cTn>
                                        <p:tgtEl>
                                          <p:spTgt spid="36871"/>
                                        </p:tgtEl>
                                        <p:attrNameLst>
                                          <p:attrName>style.visibility</p:attrName>
                                        </p:attrNameLst>
                                      </p:cBhvr>
                                      <p:to>
                                        <p:strVal val="visible"/>
                                      </p:to>
                                    </p:set>
                                    <p:animEffect transition="in" filter="blinds(horizontal)">
                                      <p:cBhvr>
                                        <p:cTn id="29"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Grafik 7" descr="icon-back-fi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309688"/>
            <a:ext cx="18288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Backfilling &amp; compacting?</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4301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535341-1270-4EFF-A54C-72BC27543970}" type="slidenum">
              <a:rPr lang="en-US" altLang="en-US" sz="1200" smtClean="0">
                <a:solidFill>
                  <a:srgbClr val="898989"/>
                </a:solidFill>
              </a:rPr>
              <a:pPr>
                <a:spcBef>
                  <a:spcPct val="0"/>
                </a:spcBef>
                <a:buFontTx/>
                <a:buNone/>
              </a:pPr>
              <a:t>20</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57912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64293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spcAft>
                <a:spcPts val="1200"/>
              </a:spcAft>
            </a:pPr>
            <a:r>
              <a:rPr lang="en-GB" altLang="en-US" sz="2000">
                <a:solidFill>
                  <a:schemeClr val="tx2"/>
                </a:solidFill>
                <a:latin typeface="Arial" panose="020B0604020202020204" pitchFamily="34" charset="0"/>
              </a:rPr>
              <a:t>Backfilling </a:t>
            </a:r>
          </a:p>
          <a:p>
            <a:pPr lvl="1" eaLnBrk="1">
              <a:spcBef>
                <a:spcPct val="0"/>
              </a:spcBef>
              <a:spcAft>
                <a:spcPts val="1200"/>
              </a:spcAft>
              <a:buFont typeface="Wingdings" panose="05000000000000000000" pitchFamily="2" charset="2"/>
              <a:buChar char="ü"/>
            </a:pPr>
            <a:r>
              <a:rPr lang="en-GB" altLang="en-US" sz="1800">
                <a:solidFill>
                  <a:srgbClr val="C00000"/>
                </a:solidFill>
                <a:latin typeface="Arial" panose="020B0604020202020204" pitchFamily="34" charset="0"/>
              </a:rPr>
              <a:t>With </a:t>
            </a:r>
            <a:r>
              <a:rPr lang="en-GB" altLang="en-US" sz="1800" b="1">
                <a:solidFill>
                  <a:srgbClr val="C00000"/>
                </a:solidFill>
                <a:latin typeface="Arial" panose="020B0604020202020204" pitchFamily="34" charset="0"/>
              </a:rPr>
              <a:t>approved fill material</a:t>
            </a:r>
            <a:r>
              <a:rPr lang="en-GB" altLang="en-US" sz="1800">
                <a:solidFill>
                  <a:srgbClr val="C00000"/>
                </a:solidFill>
                <a:latin typeface="Arial" panose="020B0604020202020204" pitchFamily="34" charset="0"/>
              </a:rPr>
              <a:t> (either excavated soil or imported filler) in layers of 150mm and compacting until a Maximum Dry Density (MDD) of 95% is reached (compaction test)</a:t>
            </a:r>
            <a:endParaRPr lang="en-GB" altLang="en-US" sz="1800">
              <a:latin typeface="Arial" panose="020B0604020202020204" pitchFamily="34" charset="0"/>
            </a:endParaRPr>
          </a:p>
          <a:p>
            <a:pPr lvl="1" eaLnBrk="1">
              <a:spcBef>
                <a:spcPct val="0"/>
              </a:spcBef>
              <a:spcAft>
                <a:spcPts val="1200"/>
              </a:spcAft>
              <a:buFont typeface="Wingdings" panose="05000000000000000000" pitchFamily="2" charset="2"/>
              <a:buChar char="ü"/>
            </a:pPr>
            <a:r>
              <a:rPr lang="en-GB" altLang="en-US" sz="1800">
                <a:solidFill>
                  <a:srgbClr val="C00000"/>
                </a:solidFill>
                <a:latin typeface="Arial" panose="020B0604020202020204" pitchFamily="34" charset="0"/>
              </a:rPr>
              <a:t>With a layer of 200mm </a:t>
            </a:r>
            <a:r>
              <a:rPr lang="en-GB" altLang="en-US" sz="1800" b="1">
                <a:solidFill>
                  <a:srgbClr val="C00000"/>
                </a:solidFill>
                <a:latin typeface="Arial" panose="020B0604020202020204" pitchFamily="34" charset="0"/>
              </a:rPr>
              <a:t>approved hardcore</a:t>
            </a:r>
            <a:endParaRPr lang="en-GB" altLang="en-US" sz="1800">
              <a:solidFill>
                <a:srgbClr val="C00000"/>
              </a:solidFill>
              <a:latin typeface="Arial" panose="020B0604020202020204" pitchFamily="34" charset="0"/>
            </a:endParaRPr>
          </a:p>
          <a:p>
            <a:pPr lvl="1" eaLnBrk="1">
              <a:spcBef>
                <a:spcPct val="0"/>
              </a:spcBef>
              <a:spcAft>
                <a:spcPts val="1200"/>
              </a:spcAft>
              <a:buFont typeface="Wingdings" panose="05000000000000000000" pitchFamily="2" charset="2"/>
              <a:buChar char="ü"/>
            </a:pPr>
            <a:r>
              <a:rPr lang="en-GB" altLang="en-US" sz="1800" b="1">
                <a:solidFill>
                  <a:srgbClr val="C00000"/>
                </a:solidFill>
                <a:latin typeface="Arial" panose="020B0604020202020204" pitchFamily="34" charset="0"/>
              </a:rPr>
              <a:t>Blinding</a:t>
            </a:r>
            <a:r>
              <a:rPr lang="en-GB" altLang="en-US" sz="1800">
                <a:solidFill>
                  <a:srgbClr val="C00000"/>
                </a:solidFill>
                <a:latin typeface="Arial" panose="020B0604020202020204" pitchFamily="34" charset="0"/>
              </a:rPr>
              <a:t> with final material of 25mm thickness</a:t>
            </a:r>
            <a:endParaRPr lang="de-DE" altLang="en-US" sz="1800">
              <a:solidFill>
                <a:srgbClr val="C00000"/>
              </a:solidFill>
              <a:latin typeface="Arial" panose="020B0604020202020204" pitchFamily="34" charset="0"/>
            </a:endParaRPr>
          </a:p>
          <a:p>
            <a:pPr eaLnBrk="1">
              <a:spcBef>
                <a:spcPct val="0"/>
              </a:spcBef>
              <a:spcAft>
                <a:spcPts val="1200"/>
              </a:spcAft>
            </a:pPr>
            <a:endParaRPr lang="en-GB" altLang="en-US" sz="2000">
              <a:solidFill>
                <a:schemeClr val="tx2"/>
              </a:solidFill>
              <a:latin typeface="Arial" panose="020B0604020202020204" pitchFamily="34" charset="0"/>
            </a:endParaRPr>
          </a:p>
          <a:p>
            <a:pPr eaLnBrk="1">
              <a:spcBef>
                <a:spcPct val="0"/>
              </a:spcBef>
              <a:spcAft>
                <a:spcPts val="1200"/>
              </a:spcAft>
            </a:pPr>
            <a:r>
              <a:rPr lang="en-GB" altLang="en-US" sz="2000">
                <a:solidFill>
                  <a:schemeClr val="tx2"/>
                </a:solidFill>
                <a:latin typeface="Arial" panose="020B0604020202020204" pitchFamily="34" charset="0"/>
              </a:rPr>
              <a:t>Final compacting of top layer</a:t>
            </a:r>
          </a:p>
        </p:txBody>
      </p:sp>
      <p:sp>
        <p:nvSpPr>
          <p:cNvPr id="4301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1" name="Grafik 10" descr="Auct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5814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7" presetID="3" presetClass="entr" presetSubtype="1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2" descr="cement ba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47800"/>
            <a:ext cx="2595563"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Which</a:t>
            </a:r>
            <a:r>
              <a:rPr lang="en-GB" altLang="en-US" sz="3600" b="1" smtClean="0">
                <a:solidFill>
                  <a:schemeClr val="accent2"/>
                </a:solidFill>
                <a:cs typeface="Calibri" panose="020F0502020204030204" pitchFamily="34" charset="0"/>
              </a:rPr>
              <a:t> mortar is to be used?</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4506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1F8D08-348B-4A1D-8415-F97732E81B71}" type="slidenum">
              <a:rPr lang="en-US" altLang="en-US" sz="1200" smtClean="0">
                <a:solidFill>
                  <a:srgbClr val="898989"/>
                </a:solidFill>
              </a:rPr>
              <a:pPr>
                <a:spcBef>
                  <a:spcPct val="0"/>
                </a:spcBef>
                <a:buFontTx/>
                <a:buNone/>
              </a:pPr>
              <a:t>21</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7848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64293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spcAft>
                <a:spcPts val="1200"/>
              </a:spcAft>
            </a:pPr>
            <a:r>
              <a:rPr lang="en-GB" altLang="en-US" sz="2000">
                <a:solidFill>
                  <a:schemeClr val="tx2"/>
                </a:solidFill>
                <a:latin typeface="Arial" panose="020B0604020202020204" pitchFamily="34" charset="0"/>
              </a:rPr>
              <a:t>A proper concrete mixture is essential to ensure structural stability and water tightness</a:t>
            </a:r>
            <a:endParaRPr lang="de-DE" altLang="en-US" sz="2000">
              <a:solidFill>
                <a:schemeClr val="tx2"/>
              </a:solidFill>
              <a:latin typeface="Arial" panose="020B0604020202020204" pitchFamily="34" charset="0"/>
            </a:endParaRPr>
          </a:p>
          <a:p>
            <a:pPr lvl="1" eaLnBrk="1">
              <a:spcBef>
                <a:spcPct val="0"/>
              </a:spcBef>
              <a:spcAft>
                <a:spcPts val="1200"/>
              </a:spcAft>
              <a:buFont typeface="Wingdings" panose="05000000000000000000" pitchFamily="2" charset="2"/>
              <a:buChar char="ü"/>
            </a:pPr>
            <a:r>
              <a:rPr lang="en-GB" altLang="en-US" sz="1800">
                <a:solidFill>
                  <a:srgbClr val="C00000"/>
                </a:solidFill>
                <a:latin typeface="Arial" panose="020B0604020202020204" pitchFamily="34" charset="0"/>
              </a:rPr>
              <a:t>Ensure that </a:t>
            </a:r>
            <a:r>
              <a:rPr lang="en-GB" altLang="en-US" sz="1800" b="1">
                <a:solidFill>
                  <a:srgbClr val="C00000"/>
                </a:solidFill>
                <a:latin typeface="Arial" panose="020B0604020202020204" pitchFamily="34" charset="0"/>
              </a:rPr>
              <a:t>sufficient amount of cement </a:t>
            </a:r>
            <a:r>
              <a:rPr lang="en-GB" altLang="en-US" sz="1800">
                <a:solidFill>
                  <a:srgbClr val="C00000"/>
                </a:solidFill>
                <a:latin typeface="Arial" panose="020B0604020202020204" pitchFamily="34" charset="0"/>
              </a:rPr>
              <a:t>is used</a:t>
            </a:r>
            <a:br>
              <a:rPr lang="en-GB" altLang="en-US" sz="1800">
                <a:solidFill>
                  <a:srgbClr val="C00000"/>
                </a:solidFill>
                <a:latin typeface="Arial" panose="020B0604020202020204" pitchFamily="34" charset="0"/>
              </a:rPr>
            </a:br>
            <a:r>
              <a:rPr lang="en-GB" altLang="en-US" sz="1800">
                <a:solidFill>
                  <a:srgbClr val="C00000"/>
                </a:solidFill>
                <a:latin typeface="Arial" panose="020B0604020202020204" pitchFamily="34" charset="0"/>
              </a:rPr>
              <a:t>	Blinding: C15 (1:3:6)</a:t>
            </a:r>
            <a:br>
              <a:rPr lang="en-GB" altLang="en-US" sz="1800">
                <a:solidFill>
                  <a:srgbClr val="C00000"/>
                </a:solidFill>
                <a:latin typeface="Arial" panose="020B0604020202020204" pitchFamily="34" charset="0"/>
              </a:rPr>
            </a:br>
            <a:r>
              <a:rPr lang="en-GB" altLang="en-US" sz="1800">
                <a:solidFill>
                  <a:srgbClr val="C00000"/>
                </a:solidFill>
                <a:latin typeface="Arial" panose="020B0604020202020204" pitchFamily="34" charset="0"/>
              </a:rPr>
              <a:t>	Other concrete works: C20 (1:1.5:3)</a:t>
            </a:r>
          </a:p>
          <a:p>
            <a:pPr lvl="1" eaLnBrk="1">
              <a:spcBef>
                <a:spcPct val="0"/>
              </a:spcBef>
              <a:spcAft>
                <a:spcPts val="1200"/>
              </a:spcAft>
              <a:buFont typeface="Wingdings" panose="05000000000000000000" pitchFamily="2" charset="2"/>
              <a:buChar char="ü"/>
            </a:pPr>
            <a:r>
              <a:rPr lang="en-GB" altLang="en-US" sz="1800">
                <a:solidFill>
                  <a:srgbClr val="C00000"/>
                </a:solidFill>
                <a:latin typeface="Arial" panose="020B0604020202020204" pitchFamily="34" charset="0"/>
              </a:rPr>
              <a:t>Ensure the concrete mix is </a:t>
            </a:r>
            <a:r>
              <a:rPr lang="en-GB" altLang="en-US" sz="1800" b="1">
                <a:solidFill>
                  <a:srgbClr val="C00000"/>
                </a:solidFill>
                <a:latin typeface="Arial" panose="020B0604020202020204" pitchFamily="34" charset="0"/>
              </a:rPr>
              <a:t>workable</a:t>
            </a:r>
            <a:r>
              <a:rPr lang="en-GB" altLang="en-US" sz="1800">
                <a:solidFill>
                  <a:srgbClr val="C00000"/>
                </a:solidFill>
                <a:latin typeface="Arial" panose="020B0604020202020204" pitchFamily="34" charset="0"/>
              </a:rPr>
              <a:t>, </a:t>
            </a:r>
            <a:br>
              <a:rPr lang="en-GB" altLang="en-US" sz="1800">
                <a:solidFill>
                  <a:srgbClr val="C00000"/>
                </a:solidFill>
                <a:latin typeface="Arial" panose="020B0604020202020204" pitchFamily="34" charset="0"/>
              </a:rPr>
            </a:br>
            <a:r>
              <a:rPr lang="en-GB" altLang="en-US" sz="1800">
                <a:solidFill>
                  <a:srgbClr val="C00000"/>
                </a:solidFill>
                <a:latin typeface="Arial" panose="020B0604020202020204" pitchFamily="34" charset="0"/>
              </a:rPr>
              <a:t>which allows correct placement and </a:t>
            </a:r>
            <a:br>
              <a:rPr lang="en-GB" altLang="en-US" sz="1800">
                <a:solidFill>
                  <a:srgbClr val="C00000"/>
                </a:solidFill>
                <a:latin typeface="Arial" panose="020B0604020202020204" pitchFamily="34" charset="0"/>
              </a:rPr>
            </a:br>
            <a:r>
              <a:rPr lang="en-GB" altLang="en-US" sz="1800">
                <a:solidFill>
                  <a:srgbClr val="C00000"/>
                </a:solidFill>
                <a:latin typeface="Arial" panose="020B0604020202020204" pitchFamily="34" charset="0"/>
              </a:rPr>
              <a:t>consolidation </a:t>
            </a:r>
          </a:p>
          <a:p>
            <a:pPr lvl="1" eaLnBrk="1">
              <a:spcBef>
                <a:spcPct val="0"/>
              </a:spcBef>
              <a:spcAft>
                <a:spcPts val="1200"/>
              </a:spcAft>
              <a:buFont typeface="Wingdings" panose="05000000000000000000" pitchFamily="2" charset="2"/>
              <a:buChar char="ü"/>
            </a:pPr>
            <a:r>
              <a:rPr lang="en-GB" altLang="en-US" sz="1800">
                <a:solidFill>
                  <a:srgbClr val="C00000"/>
                </a:solidFill>
                <a:latin typeface="Arial" panose="020B0604020202020204" pitchFamily="34" charset="0"/>
              </a:rPr>
              <a:t>Use a </a:t>
            </a:r>
            <a:r>
              <a:rPr lang="en-GB" altLang="en-US" sz="1800" b="1">
                <a:solidFill>
                  <a:srgbClr val="C00000"/>
                </a:solidFill>
                <a:latin typeface="Arial" panose="020B0604020202020204" pitchFamily="34" charset="0"/>
              </a:rPr>
              <a:t>concrete mixer </a:t>
            </a:r>
            <a:r>
              <a:rPr lang="en-GB" altLang="en-US" sz="1800">
                <a:solidFill>
                  <a:srgbClr val="C00000"/>
                </a:solidFill>
                <a:latin typeface="Arial" panose="020B0604020202020204" pitchFamily="34" charset="0"/>
              </a:rPr>
              <a:t/>
            </a:r>
            <a:br>
              <a:rPr lang="en-GB" altLang="en-US" sz="1800">
                <a:solidFill>
                  <a:srgbClr val="C00000"/>
                </a:solidFill>
                <a:latin typeface="Arial" panose="020B0604020202020204" pitchFamily="34" charset="0"/>
              </a:rPr>
            </a:br>
            <a:r>
              <a:rPr lang="en-GB" altLang="en-US" sz="1800">
                <a:solidFill>
                  <a:srgbClr val="C00000"/>
                </a:solidFill>
                <a:latin typeface="Arial" panose="020B0604020202020204" pitchFamily="34" charset="0"/>
              </a:rPr>
              <a:t>to ensure perfect blending</a:t>
            </a:r>
          </a:p>
          <a:p>
            <a:pPr lvl="1" eaLnBrk="1">
              <a:spcBef>
                <a:spcPct val="0"/>
              </a:spcBef>
              <a:spcAft>
                <a:spcPts val="1200"/>
              </a:spcAft>
              <a:buFont typeface="Wingdings" panose="05000000000000000000" pitchFamily="2" charset="2"/>
              <a:buChar char="ü"/>
            </a:pPr>
            <a:r>
              <a:rPr lang="en-GB" altLang="en-US" sz="1800">
                <a:solidFill>
                  <a:srgbClr val="C00000"/>
                </a:solidFill>
                <a:latin typeface="Arial" panose="020B0604020202020204" pitchFamily="34" charset="0"/>
              </a:rPr>
              <a:t>Ensure the </a:t>
            </a:r>
            <a:r>
              <a:rPr lang="en-GB" altLang="en-US" sz="1800" b="1">
                <a:solidFill>
                  <a:srgbClr val="C00000"/>
                </a:solidFill>
                <a:latin typeface="Arial" panose="020B0604020202020204" pitchFamily="34" charset="0"/>
              </a:rPr>
              <a:t>optimum desired </a:t>
            </a:r>
            <a:br>
              <a:rPr lang="en-GB" altLang="en-US" sz="1800" b="1">
                <a:solidFill>
                  <a:srgbClr val="C00000"/>
                </a:solidFill>
                <a:latin typeface="Arial" panose="020B0604020202020204" pitchFamily="34" charset="0"/>
              </a:rPr>
            </a:br>
            <a:r>
              <a:rPr lang="en-GB" altLang="en-US" sz="1800" b="1">
                <a:solidFill>
                  <a:srgbClr val="C00000"/>
                </a:solidFill>
                <a:latin typeface="Arial" panose="020B0604020202020204" pitchFamily="34" charset="0"/>
              </a:rPr>
              <a:t>quality </a:t>
            </a:r>
            <a:r>
              <a:rPr lang="en-GB" altLang="en-US" sz="1800">
                <a:solidFill>
                  <a:srgbClr val="C00000"/>
                </a:solidFill>
                <a:latin typeface="Arial" panose="020B0604020202020204" pitchFamily="34" charset="0"/>
              </a:rPr>
              <a:t>of the hardened concrete </a:t>
            </a:r>
            <a:br>
              <a:rPr lang="en-GB" altLang="en-US" sz="1800">
                <a:solidFill>
                  <a:srgbClr val="C00000"/>
                </a:solidFill>
                <a:latin typeface="Arial" panose="020B0604020202020204" pitchFamily="34" charset="0"/>
              </a:rPr>
            </a:br>
            <a:r>
              <a:rPr lang="en-GB" altLang="en-US" sz="1800">
                <a:solidFill>
                  <a:srgbClr val="C00000"/>
                </a:solidFill>
                <a:latin typeface="Arial" panose="020B0604020202020204" pitchFamily="34" charset="0"/>
              </a:rPr>
              <a:t>is met to improve water tightness, </a:t>
            </a:r>
            <a:br>
              <a:rPr lang="en-GB" altLang="en-US" sz="1800">
                <a:solidFill>
                  <a:srgbClr val="C00000"/>
                </a:solidFill>
                <a:latin typeface="Arial" panose="020B0604020202020204" pitchFamily="34" charset="0"/>
              </a:rPr>
            </a:br>
            <a:r>
              <a:rPr lang="en-GB" altLang="en-US" sz="1800">
                <a:solidFill>
                  <a:srgbClr val="C00000"/>
                </a:solidFill>
                <a:latin typeface="Arial" panose="020B0604020202020204" pitchFamily="34" charset="0"/>
              </a:rPr>
              <a:t>wear resistance, and strength</a:t>
            </a:r>
            <a:endParaRPr lang="de-DE" altLang="en-US" sz="1800">
              <a:solidFill>
                <a:srgbClr val="C00000"/>
              </a:solidFill>
              <a:latin typeface="Arial" panose="020B0604020202020204" pitchFamily="34" charset="0"/>
            </a:endParaRPr>
          </a:p>
        </p:txBody>
      </p:sp>
      <p:sp>
        <p:nvSpPr>
          <p:cNvPr id="4506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0" name="Grafik 1" descr="cement mix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5814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additive="base">
                                        <p:cTn id="2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3" end="3"/>
                                            </p:txEl>
                                          </p:spTgt>
                                        </p:tgtEl>
                                        <p:attrNameLst>
                                          <p:attrName>ppt_y</p:attrName>
                                        </p:attrNameLst>
                                      </p:cBhvr>
                                      <p:tavLst>
                                        <p:tav tm="0">
                                          <p:val>
                                            <p:strVal val="1+#ppt_h/2"/>
                                          </p:val>
                                        </p:tav>
                                        <p:tav tm="100000">
                                          <p:val>
                                            <p:strVal val="#ppt_y"/>
                                          </p:val>
                                        </p:tav>
                                      </p:tavLst>
                                    </p:anim>
                                  </p:childTnLst>
                                </p:cTn>
                              </p:par>
                              <p:par>
                                <p:cTn id="30" presetID="3" presetClass="entr" presetSubtype="1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Which</a:t>
            </a:r>
            <a:r>
              <a:rPr lang="en-GB" altLang="en-US" sz="3600" b="1" smtClean="0">
                <a:solidFill>
                  <a:schemeClr val="accent2"/>
                </a:solidFill>
                <a:cs typeface="Calibri" panose="020F0502020204030204" pitchFamily="34" charset="0"/>
              </a:rPr>
              <a:t> mortar is to be used?</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4710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85BCFA-DF52-4047-BF4E-985FD4C27C77}" type="slidenum">
              <a:rPr lang="en-US" altLang="en-US" sz="1200" smtClean="0">
                <a:solidFill>
                  <a:srgbClr val="898989"/>
                </a:solidFill>
              </a:rPr>
              <a:pPr>
                <a:spcBef>
                  <a:spcPct val="0"/>
                </a:spcBef>
                <a:buFontTx/>
                <a:buNone/>
              </a:pPr>
              <a:t>22</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7848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64293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00138" indent="-357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Wingdings" panose="05000000000000000000" pitchFamily="2" charset="2"/>
              <a:buChar char="ü"/>
            </a:pPr>
            <a:r>
              <a:rPr lang="en-GB" altLang="en-US" sz="1800">
                <a:solidFill>
                  <a:srgbClr val="C00000"/>
                </a:solidFill>
                <a:latin typeface="Arial" panose="020B0604020202020204" pitchFamily="34" charset="0"/>
              </a:rPr>
              <a:t>Avoid too much water; the quality of concrete mainly depends on the </a:t>
            </a:r>
            <a:r>
              <a:rPr lang="en-GB" altLang="en-US" sz="1800" b="1">
                <a:solidFill>
                  <a:srgbClr val="C00000"/>
                </a:solidFill>
                <a:latin typeface="Arial" panose="020B0604020202020204" pitchFamily="34" charset="0"/>
              </a:rPr>
              <a:t>water to cement ratio</a:t>
            </a:r>
            <a:r>
              <a:rPr lang="en-GB" altLang="en-US" sz="1800">
                <a:solidFill>
                  <a:srgbClr val="C00000"/>
                </a:solidFill>
                <a:latin typeface="Arial" panose="020B0604020202020204" pitchFamily="34" charset="0"/>
              </a:rPr>
              <a:t>; the mix should be a stiff as possible</a:t>
            </a:r>
            <a:endParaRPr lang="de-DE" altLang="en-US" sz="1800">
              <a:solidFill>
                <a:srgbClr val="C00000"/>
              </a:solidFill>
              <a:latin typeface="Arial" panose="020B0604020202020204" pitchFamily="34" charset="0"/>
            </a:endParaRPr>
          </a:p>
          <a:p>
            <a:pPr lvl="1" eaLnBrk="1">
              <a:spcBef>
                <a:spcPct val="0"/>
              </a:spcBef>
              <a:spcAft>
                <a:spcPts val="1200"/>
              </a:spcAft>
              <a:buFont typeface="Wingdings" panose="05000000000000000000" pitchFamily="2" charset="2"/>
              <a:buChar char="ü"/>
            </a:pPr>
            <a:r>
              <a:rPr lang="en-GB" altLang="en-US" sz="1800">
                <a:solidFill>
                  <a:srgbClr val="C00000"/>
                </a:solidFill>
                <a:latin typeface="Arial" panose="020B0604020202020204" pitchFamily="34" charset="0"/>
              </a:rPr>
              <a:t>Use the </a:t>
            </a:r>
            <a:r>
              <a:rPr lang="en-GB" altLang="en-US" sz="1800" b="1">
                <a:solidFill>
                  <a:srgbClr val="C00000"/>
                </a:solidFill>
                <a:latin typeface="Arial" panose="020B0604020202020204" pitchFamily="34" charset="0"/>
              </a:rPr>
              <a:t>largest aggregate </a:t>
            </a:r>
            <a:r>
              <a:rPr lang="en-GB" altLang="en-US" sz="1800">
                <a:solidFill>
                  <a:srgbClr val="C00000"/>
                </a:solidFill>
                <a:latin typeface="Arial" panose="020B0604020202020204" pitchFamily="34" charset="0"/>
              </a:rPr>
              <a:t>practicable</a:t>
            </a:r>
          </a:p>
          <a:p>
            <a:pPr lvl="1" eaLnBrk="1">
              <a:spcBef>
                <a:spcPct val="0"/>
              </a:spcBef>
              <a:spcAft>
                <a:spcPts val="1200"/>
              </a:spcAft>
              <a:buFont typeface="Wingdings" panose="05000000000000000000" pitchFamily="2" charset="2"/>
              <a:buChar char="ü"/>
            </a:pPr>
            <a:r>
              <a:rPr lang="en-GB" altLang="en-US" sz="1800">
                <a:solidFill>
                  <a:srgbClr val="C00000"/>
                </a:solidFill>
                <a:latin typeface="Arial" panose="020B0604020202020204" pitchFamily="34" charset="0"/>
              </a:rPr>
              <a:t>Use the </a:t>
            </a:r>
            <a:r>
              <a:rPr lang="en-GB" altLang="en-US" sz="1800" b="1">
                <a:solidFill>
                  <a:srgbClr val="C00000"/>
                </a:solidFill>
                <a:latin typeface="Arial" panose="020B0604020202020204" pitchFamily="34" charset="0"/>
              </a:rPr>
              <a:t>optimum ratio </a:t>
            </a:r>
            <a:r>
              <a:rPr lang="en-GB" altLang="en-US" sz="1800">
                <a:solidFill>
                  <a:srgbClr val="C00000"/>
                </a:solidFill>
                <a:latin typeface="Arial" panose="020B0604020202020204" pitchFamily="34" charset="0"/>
              </a:rPr>
              <a:t>of fine to coarse aggregate</a:t>
            </a:r>
            <a:endParaRPr lang="de-DE" altLang="en-US" sz="1800">
              <a:solidFill>
                <a:srgbClr val="C00000"/>
              </a:solidFill>
              <a:latin typeface="Arial" panose="020B0604020202020204" pitchFamily="34" charset="0"/>
            </a:endParaRPr>
          </a:p>
          <a:p>
            <a:pPr lvl="1" eaLnBrk="1">
              <a:spcBef>
                <a:spcPct val="0"/>
              </a:spcBef>
              <a:spcAft>
                <a:spcPts val="1200"/>
              </a:spcAft>
              <a:buFont typeface="Wingdings" panose="05000000000000000000" pitchFamily="2" charset="2"/>
              <a:buChar char="ü"/>
            </a:pPr>
            <a:r>
              <a:rPr lang="en-GB" altLang="en-US" sz="1800">
                <a:solidFill>
                  <a:srgbClr val="C00000"/>
                </a:solidFill>
                <a:latin typeface="Arial" panose="020B0604020202020204" pitchFamily="34" charset="0"/>
              </a:rPr>
              <a:t>Ensure </a:t>
            </a:r>
            <a:r>
              <a:rPr lang="en-GB" altLang="en-US" sz="1800" b="1">
                <a:solidFill>
                  <a:srgbClr val="C00000"/>
                </a:solidFill>
                <a:latin typeface="Arial" panose="020B0604020202020204" pitchFamily="34" charset="0"/>
              </a:rPr>
              <a:t>proper compacting </a:t>
            </a:r>
            <a:r>
              <a:rPr lang="en-GB" altLang="en-US" sz="1800">
                <a:solidFill>
                  <a:srgbClr val="C00000"/>
                </a:solidFill>
                <a:latin typeface="Arial" panose="020B0604020202020204" pitchFamily="34" charset="0"/>
              </a:rPr>
              <a:t>of blinding and concrete ground / roof slabs to ensure water tightness and structural stability</a:t>
            </a:r>
          </a:p>
          <a:p>
            <a:pPr lvl="2" eaLnBrk="1">
              <a:spcBef>
                <a:spcPct val="0"/>
              </a:spcBef>
              <a:spcAft>
                <a:spcPts val="1200"/>
              </a:spcAft>
              <a:buFont typeface="Wingdings" panose="05000000000000000000" pitchFamily="2" charset="2"/>
              <a:buChar char="ü"/>
            </a:pPr>
            <a:r>
              <a:rPr lang="en-GB" altLang="en-US" sz="1800">
                <a:solidFill>
                  <a:schemeClr val="tx2"/>
                </a:solidFill>
                <a:latin typeface="Arial" panose="020B0604020202020204" pitchFamily="34" charset="0"/>
              </a:rPr>
              <a:t>By default, a </a:t>
            </a:r>
            <a:r>
              <a:rPr lang="en-GB" altLang="en-US" sz="1800" u="sng">
                <a:solidFill>
                  <a:schemeClr val="tx2"/>
                </a:solidFill>
                <a:latin typeface="Arial" panose="020B0604020202020204" pitchFamily="34" charset="0"/>
              </a:rPr>
              <a:t>compacting machine </a:t>
            </a:r>
            <a:r>
              <a:rPr lang="en-GB" altLang="en-US" sz="1800">
                <a:solidFill>
                  <a:schemeClr val="tx2"/>
                </a:solidFill>
                <a:latin typeface="Arial" panose="020B0604020202020204" pitchFamily="34" charset="0"/>
              </a:rPr>
              <a:t>must be used (a porker vibrator is adequate for this type of works)</a:t>
            </a:r>
          </a:p>
        </p:txBody>
      </p:sp>
      <p:sp>
        <p:nvSpPr>
          <p:cNvPr id="471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7" name="Grafik 4" descr="compac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10000"/>
            <a:ext cx="22034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3" descr="mortar-vibr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86200"/>
            <a:ext cx="213995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3" presetID="3" presetClass="entr" presetSubtype="1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par>
                                <p:cTn id="36" presetID="3" presetClass="entr" presetSubtype="1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What</a:t>
            </a:r>
            <a:r>
              <a:rPr lang="en-GB" altLang="en-US" sz="3600" b="1" smtClean="0">
                <a:solidFill>
                  <a:schemeClr val="accent2"/>
                </a:solidFill>
                <a:cs typeface="Calibri" panose="020F0502020204030204" pitchFamily="34" charset="0"/>
              </a:rPr>
              <a:t> about reinforcement?</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491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8A94559-ACDF-473F-BEB3-EBC12D1E9339}" type="slidenum">
              <a:rPr lang="en-US" altLang="en-US" sz="1200" smtClean="0">
                <a:solidFill>
                  <a:srgbClr val="898989"/>
                </a:solidFill>
              </a:rPr>
              <a:pPr>
                <a:spcBef>
                  <a:spcPct val="0"/>
                </a:spcBef>
                <a:buFontTx/>
                <a:buNone/>
              </a:pPr>
              <a:t>23</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7848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64293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spcAft>
                <a:spcPts val="1200"/>
              </a:spcAft>
            </a:pPr>
            <a:r>
              <a:rPr lang="en-GB" altLang="en-US" sz="2000">
                <a:solidFill>
                  <a:schemeClr val="tx2"/>
                </a:solidFill>
                <a:latin typeface="Arial" panose="020B0604020202020204" pitchFamily="34" charset="0"/>
              </a:rPr>
              <a:t>Crucial to support the structural stability of ground / roof slabs and walls</a:t>
            </a:r>
          </a:p>
          <a:p>
            <a:pPr eaLnBrk="1">
              <a:spcBef>
                <a:spcPct val="0"/>
              </a:spcBef>
              <a:spcAft>
                <a:spcPts val="1200"/>
              </a:spcAft>
            </a:pPr>
            <a:r>
              <a:rPr lang="en-GB" altLang="en-US" sz="2000">
                <a:solidFill>
                  <a:schemeClr val="tx2"/>
                </a:solidFill>
                <a:latin typeface="Arial" panose="020B0604020202020204" pitchFamily="34" charset="0"/>
              </a:rPr>
              <a:t>To be done according to structural drawings and BoQ</a:t>
            </a:r>
          </a:p>
          <a:p>
            <a:pPr eaLnBrk="1">
              <a:spcBef>
                <a:spcPct val="0"/>
              </a:spcBef>
              <a:spcAft>
                <a:spcPts val="1200"/>
              </a:spcAft>
            </a:pPr>
            <a:r>
              <a:rPr lang="en-GB" altLang="en-US" sz="2000">
                <a:solidFill>
                  <a:schemeClr val="tx2"/>
                </a:solidFill>
                <a:latin typeface="Arial" panose="020B0604020202020204" pitchFamily="34" charset="0"/>
              </a:rPr>
              <a:t>The following materials are to be used:</a:t>
            </a:r>
            <a:endParaRPr lang="de-DE" altLang="en-US" sz="2000">
              <a:solidFill>
                <a:schemeClr val="tx2"/>
              </a:solidFill>
              <a:latin typeface="Arial" panose="020B0604020202020204" pitchFamily="34" charset="0"/>
            </a:endParaRPr>
          </a:p>
          <a:p>
            <a:pPr lvl="1" eaLnBrk="1">
              <a:spcBef>
                <a:spcPct val="0"/>
              </a:spcBef>
              <a:spcAft>
                <a:spcPts val="1200"/>
              </a:spcAft>
              <a:buFont typeface="Wingdings" panose="05000000000000000000" pitchFamily="2" charset="2"/>
              <a:buChar char="ü"/>
            </a:pPr>
            <a:r>
              <a:rPr lang="en-GB" altLang="en-US" sz="2000" b="1">
                <a:solidFill>
                  <a:srgbClr val="C00000"/>
                </a:solidFill>
                <a:latin typeface="Arial" panose="020B0604020202020204" pitchFamily="34" charset="0"/>
              </a:rPr>
              <a:t>Metal bars </a:t>
            </a:r>
            <a:r>
              <a:rPr lang="en-GB" altLang="en-US" sz="2000">
                <a:solidFill>
                  <a:srgbClr val="C00000"/>
                </a:solidFill>
                <a:latin typeface="Arial" panose="020B0604020202020204" pitchFamily="34" charset="0"/>
              </a:rPr>
              <a:t>for the (i) strip footing of the ground slab (below walls) and (ii) reinforcement of the cover slab</a:t>
            </a:r>
            <a:endParaRPr lang="de-DE" altLang="en-US" sz="2000">
              <a:solidFill>
                <a:srgbClr val="C00000"/>
              </a:solidFill>
              <a:latin typeface="Arial" panose="020B0604020202020204" pitchFamily="34" charset="0"/>
            </a:endParaRPr>
          </a:p>
          <a:p>
            <a:pPr lvl="1" eaLnBrk="1">
              <a:spcBef>
                <a:spcPct val="0"/>
              </a:spcBef>
              <a:spcAft>
                <a:spcPts val="1200"/>
              </a:spcAft>
              <a:buFont typeface="Wingdings" panose="05000000000000000000" pitchFamily="2" charset="2"/>
              <a:buChar char="ü"/>
            </a:pPr>
            <a:r>
              <a:rPr lang="en-GB" altLang="en-US" sz="2000" b="1">
                <a:solidFill>
                  <a:srgbClr val="C00000"/>
                </a:solidFill>
                <a:latin typeface="Arial" panose="020B0604020202020204" pitchFamily="34" charset="0"/>
              </a:rPr>
              <a:t>BRC mesh </a:t>
            </a:r>
            <a:r>
              <a:rPr lang="en-GB" altLang="en-US" sz="2000">
                <a:solidFill>
                  <a:srgbClr val="C00000"/>
                </a:solidFill>
                <a:latin typeface="Arial" panose="020B0604020202020204" pitchFamily="34" charset="0"/>
              </a:rPr>
              <a:t>for the (i) ground slab and (ii) cover slab </a:t>
            </a:r>
          </a:p>
          <a:p>
            <a:pPr eaLnBrk="1">
              <a:spcBef>
                <a:spcPts val="1200"/>
              </a:spcBef>
              <a:spcAft>
                <a:spcPts val="1200"/>
              </a:spcAft>
            </a:pPr>
            <a:r>
              <a:rPr lang="en-GB" altLang="en-US" sz="2000">
                <a:solidFill>
                  <a:schemeClr val="tx2"/>
                </a:solidFill>
                <a:latin typeface="Arial" panose="020B0604020202020204" pitchFamily="34" charset="0"/>
              </a:rPr>
              <a:t>Improper reinforcement, e.g. to save material, </a:t>
            </a:r>
            <a:br>
              <a:rPr lang="en-GB" altLang="en-US" sz="2000">
                <a:solidFill>
                  <a:schemeClr val="tx2"/>
                </a:solidFill>
                <a:latin typeface="Arial" panose="020B0604020202020204" pitchFamily="34" charset="0"/>
              </a:rPr>
            </a:br>
            <a:r>
              <a:rPr lang="en-GB" altLang="en-US" sz="2000">
                <a:solidFill>
                  <a:schemeClr val="tx2"/>
                </a:solidFill>
                <a:latin typeface="Arial" panose="020B0604020202020204" pitchFamily="34" charset="0"/>
              </a:rPr>
              <a:t>is </a:t>
            </a:r>
            <a:r>
              <a:rPr lang="en-GB" altLang="en-US" sz="2000" b="1">
                <a:solidFill>
                  <a:schemeClr val="tx2"/>
                </a:solidFill>
                <a:latin typeface="Arial" panose="020B0604020202020204" pitchFamily="34" charset="0"/>
              </a:rPr>
              <a:t>not acceptable </a:t>
            </a:r>
            <a:r>
              <a:rPr lang="en-GB" altLang="en-US" sz="2000">
                <a:solidFill>
                  <a:schemeClr val="tx2"/>
                </a:solidFill>
                <a:latin typeface="Arial" panose="020B0604020202020204" pitchFamily="34" charset="0"/>
              </a:rPr>
              <a:t>and the Supervisor and </a:t>
            </a:r>
            <a:br>
              <a:rPr lang="en-GB" altLang="en-US" sz="2000">
                <a:solidFill>
                  <a:schemeClr val="tx2"/>
                </a:solidFill>
                <a:latin typeface="Arial" panose="020B0604020202020204" pitchFamily="34" charset="0"/>
              </a:rPr>
            </a:br>
            <a:r>
              <a:rPr lang="en-GB" altLang="en-US" sz="2000">
                <a:solidFill>
                  <a:schemeClr val="tx2"/>
                </a:solidFill>
                <a:latin typeface="Arial" panose="020B0604020202020204" pitchFamily="34" charset="0"/>
              </a:rPr>
              <a:t>Contractor must be </a:t>
            </a:r>
            <a:r>
              <a:rPr lang="en-GB" altLang="en-US" sz="2000" b="1">
                <a:solidFill>
                  <a:schemeClr val="tx2"/>
                </a:solidFill>
                <a:latin typeface="Arial" panose="020B0604020202020204" pitchFamily="34" charset="0"/>
              </a:rPr>
              <a:t>held responsible </a:t>
            </a:r>
            <a:r>
              <a:rPr lang="en-GB" altLang="en-US" sz="2000">
                <a:solidFill>
                  <a:schemeClr val="tx2"/>
                </a:solidFill>
                <a:latin typeface="Arial" panose="020B0604020202020204" pitchFamily="34" charset="0"/>
              </a:rPr>
              <a:t>for any </a:t>
            </a:r>
            <a:br>
              <a:rPr lang="en-GB" altLang="en-US" sz="2000">
                <a:solidFill>
                  <a:schemeClr val="tx2"/>
                </a:solidFill>
                <a:latin typeface="Arial" panose="020B0604020202020204" pitchFamily="34" charset="0"/>
              </a:rPr>
            </a:br>
            <a:r>
              <a:rPr lang="en-GB" altLang="en-US" sz="2000">
                <a:solidFill>
                  <a:schemeClr val="tx2"/>
                </a:solidFill>
                <a:latin typeface="Arial" panose="020B0604020202020204" pitchFamily="34" charset="0"/>
              </a:rPr>
              <a:t>variations from the technical specifications </a:t>
            </a:r>
            <a:endParaRPr lang="de-DE" altLang="en-US" sz="2000">
              <a:solidFill>
                <a:schemeClr val="tx2"/>
              </a:solidFill>
              <a:latin typeface="Arial" panose="020B0604020202020204" pitchFamily="34" charset="0"/>
            </a:endParaRPr>
          </a:p>
        </p:txBody>
      </p:sp>
      <p:sp>
        <p:nvSpPr>
          <p:cNvPr id="491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2" name="Grafik 11" descr="imagesJ33F5OK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941763"/>
            <a:ext cx="12954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3" presetID="3"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685800" y="5095875"/>
            <a:ext cx="12192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8" name="Grafik 26" descr="Damp-Proof-Membr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810000"/>
            <a:ext cx="7645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What</a:t>
            </a:r>
            <a:r>
              <a:rPr lang="en-GB" altLang="en-US" sz="3600" b="1" smtClean="0">
                <a:solidFill>
                  <a:schemeClr val="accent2"/>
                </a:solidFill>
                <a:cs typeface="Calibri" panose="020F0502020204030204" pitchFamily="34" charset="0"/>
              </a:rPr>
              <a:t> about water tightness?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5120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B7FA86-3C8B-4C7B-82FD-16492D7CF926}" type="slidenum">
              <a:rPr lang="en-US" altLang="en-US" sz="1200" smtClean="0">
                <a:solidFill>
                  <a:srgbClr val="898989"/>
                </a:solidFill>
              </a:rPr>
              <a:pPr>
                <a:spcBef>
                  <a:spcPct val="0"/>
                </a:spcBef>
                <a:buFontTx/>
                <a:buNone/>
              </a:pPr>
              <a:t>24</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64293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spcAft>
                <a:spcPts val="1200"/>
              </a:spcAft>
            </a:pPr>
            <a:r>
              <a:rPr lang="en-GB" altLang="en-US" sz="2000">
                <a:solidFill>
                  <a:schemeClr val="tx2"/>
                </a:solidFill>
                <a:latin typeface="Arial" panose="020B0604020202020204" pitchFamily="34" charset="0"/>
              </a:rPr>
              <a:t>Crucial for all modules (above or underground) to avoid environmental pollution and groundwater contamination</a:t>
            </a:r>
          </a:p>
          <a:p>
            <a:pPr eaLnBrk="1">
              <a:spcBef>
                <a:spcPct val="0"/>
              </a:spcBef>
              <a:spcAft>
                <a:spcPts val="1200"/>
              </a:spcAft>
            </a:pPr>
            <a:r>
              <a:rPr lang="en-GB" altLang="en-US" sz="2000">
                <a:solidFill>
                  <a:schemeClr val="tx2"/>
                </a:solidFill>
                <a:latin typeface="Arial" panose="020B0604020202020204" pitchFamily="34" charset="0"/>
              </a:rPr>
              <a:t>Design includes various construction elements to ensure tightness</a:t>
            </a:r>
            <a:endParaRPr lang="de-DE" altLang="en-US" sz="2000">
              <a:solidFill>
                <a:schemeClr val="tx2"/>
              </a:solidFill>
              <a:latin typeface="Arial" panose="020B0604020202020204" pitchFamily="34" charset="0"/>
            </a:endParaRPr>
          </a:p>
          <a:p>
            <a:pPr lvl="1" eaLnBrk="1">
              <a:spcBef>
                <a:spcPct val="0"/>
              </a:spcBef>
              <a:spcAft>
                <a:spcPts val="1200"/>
              </a:spcAft>
              <a:buFont typeface="Wingdings" panose="05000000000000000000" pitchFamily="2" charset="2"/>
              <a:buChar char="ü"/>
            </a:pPr>
            <a:r>
              <a:rPr lang="en-GB" altLang="en-US" sz="2000">
                <a:solidFill>
                  <a:srgbClr val="C00000"/>
                </a:solidFill>
                <a:latin typeface="Arial" panose="020B0604020202020204" pitchFamily="34" charset="0"/>
              </a:rPr>
              <a:t>Bituminous felt </a:t>
            </a:r>
            <a:r>
              <a:rPr lang="en-GB" altLang="en-US" sz="2000" b="1">
                <a:solidFill>
                  <a:srgbClr val="C00000"/>
                </a:solidFill>
                <a:latin typeface="Arial" panose="020B0604020202020204" pitchFamily="34" charset="0"/>
              </a:rPr>
              <a:t>damp-proof course</a:t>
            </a:r>
            <a:r>
              <a:rPr lang="en-GB" altLang="en-US" sz="2000">
                <a:solidFill>
                  <a:srgbClr val="C00000"/>
                </a:solidFill>
                <a:latin typeface="Arial" panose="020B0604020202020204" pitchFamily="34" charset="0"/>
              </a:rPr>
              <a:t> laid under the strip footing</a:t>
            </a:r>
            <a:endParaRPr lang="de-DE" altLang="en-US" sz="2000">
              <a:solidFill>
                <a:srgbClr val="C00000"/>
              </a:solidFill>
              <a:latin typeface="Arial" panose="020B0604020202020204" pitchFamily="34" charset="0"/>
            </a:endParaRPr>
          </a:p>
          <a:p>
            <a:pPr lvl="1" eaLnBrk="1">
              <a:spcBef>
                <a:spcPct val="0"/>
              </a:spcBef>
              <a:spcAft>
                <a:spcPts val="1200"/>
              </a:spcAft>
              <a:buFont typeface="Wingdings" panose="05000000000000000000" pitchFamily="2" charset="2"/>
              <a:buChar char="ü"/>
            </a:pPr>
            <a:r>
              <a:rPr lang="en-GB" altLang="en-US" sz="2000" b="1">
                <a:solidFill>
                  <a:srgbClr val="C00000"/>
                </a:solidFill>
                <a:latin typeface="Arial" panose="020B0604020202020204" pitchFamily="34" charset="0"/>
              </a:rPr>
              <a:t>Damp-proof membrane </a:t>
            </a:r>
            <a:r>
              <a:rPr lang="en-GB" altLang="en-US" sz="2000">
                <a:solidFill>
                  <a:srgbClr val="C00000"/>
                </a:solidFill>
                <a:latin typeface="Arial" panose="020B0604020202020204" pitchFamily="34" charset="0"/>
              </a:rPr>
              <a:t>(Gauge 500) laid under the entire ground slab</a:t>
            </a:r>
            <a:endParaRPr lang="de-DE" altLang="en-US" sz="2000">
              <a:solidFill>
                <a:srgbClr val="C00000"/>
              </a:solidFill>
              <a:latin typeface="Arial" panose="020B0604020202020204" pitchFamily="34" charset="0"/>
            </a:endParaRPr>
          </a:p>
          <a:p>
            <a:pPr lvl="1" eaLnBrk="1">
              <a:spcBef>
                <a:spcPct val="0"/>
              </a:spcBef>
              <a:spcAft>
                <a:spcPts val="1200"/>
              </a:spcAft>
              <a:buFont typeface="Wingdings" panose="05000000000000000000" pitchFamily="2" charset="2"/>
              <a:buChar char="ü"/>
            </a:pPr>
            <a:r>
              <a:rPr lang="en-GB" altLang="en-US" sz="2000">
                <a:solidFill>
                  <a:srgbClr val="C00000"/>
                </a:solidFill>
                <a:latin typeface="Arial" panose="020B0604020202020204" pitchFamily="34" charset="0"/>
              </a:rPr>
              <a:t>Internal and external </a:t>
            </a:r>
            <a:r>
              <a:rPr lang="en-GB" altLang="en-US" sz="2000" b="1">
                <a:solidFill>
                  <a:srgbClr val="C00000"/>
                </a:solidFill>
                <a:latin typeface="Arial" panose="020B0604020202020204" pitchFamily="34" charset="0"/>
              </a:rPr>
              <a:t>plastering</a:t>
            </a:r>
            <a:r>
              <a:rPr lang="en-GB" altLang="en-US" sz="2000">
                <a:solidFill>
                  <a:srgbClr val="C00000"/>
                </a:solidFill>
                <a:latin typeface="Arial" panose="020B0604020202020204" pitchFamily="34" charset="0"/>
              </a:rPr>
              <a:t> with water proof cement mortar</a:t>
            </a:r>
            <a:endParaRPr lang="de-DE" altLang="en-US" sz="2000">
              <a:solidFill>
                <a:srgbClr val="C00000"/>
              </a:solidFill>
              <a:latin typeface="Arial" panose="020B0604020202020204" pitchFamily="34" charset="0"/>
            </a:endParaRPr>
          </a:p>
        </p:txBody>
      </p:sp>
      <p:sp>
        <p:nvSpPr>
          <p:cNvPr id="5120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additive="base">
                                        <p:cTn id="2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 calcmode="lin" valueType="num">
                                      <p:cBhvr additive="base">
                                        <p:cTn id="3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685800" y="5095875"/>
            <a:ext cx="12192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3251"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Why</a:t>
            </a:r>
            <a:r>
              <a:rPr lang="en-GB" altLang="en-US" sz="3600" b="1" smtClean="0">
                <a:solidFill>
                  <a:schemeClr val="accent2"/>
                </a:solidFill>
                <a:cs typeface="Calibri" panose="020F0502020204030204" pitchFamily="34" charset="0"/>
              </a:rPr>
              <a:t> is horizontal construction important?</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5325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AB876D-781B-4942-916C-64F8E2954DA2}" type="slidenum">
              <a:rPr lang="en-US" altLang="en-US" sz="1200" smtClean="0">
                <a:solidFill>
                  <a:srgbClr val="898989"/>
                </a:solidFill>
              </a:rPr>
              <a:pPr>
                <a:spcBef>
                  <a:spcPct val="0"/>
                </a:spcBef>
                <a:buFontTx/>
                <a:buNone/>
              </a:pPr>
              <a:t>25</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64293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spcAft>
                <a:spcPts val="1200"/>
              </a:spcAft>
            </a:pPr>
            <a:r>
              <a:rPr lang="en-GB" altLang="en-US" sz="2000">
                <a:solidFill>
                  <a:schemeClr val="tx2"/>
                </a:solidFill>
                <a:latin typeface="Arial" panose="020B0604020202020204" pitchFamily="34" charset="0"/>
              </a:rPr>
              <a:t>Ensure that ground slabs of all modules are built </a:t>
            </a:r>
            <a:r>
              <a:rPr lang="en-GB" altLang="en-US" sz="2000" b="1">
                <a:solidFill>
                  <a:schemeClr val="tx2"/>
                </a:solidFill>
                <a:latin typeface="Arial" panose="020B0604020202020204" pitchFamily="34" charset="0"/>
              </a:rPr>
              <a:t>horizontally</a:t>
            </a:r>
            <a:r>
              <a:rPr lang="en-GB" altLang="en-US" sz="2000">
                <a:solidFill>
                  <a:schemeClr val="tx2"/>
                </a:solidFill>
                <a:latin typeface="Arial" panose="020B0604020202020204" pitchFamily="34" charset="0"/>
              </a:rPr>
              <a:t> to guarantee an equal distribution of </a:t>
            </a:r>
          </a:p>
          <a:p>
            <a:pPr lvl="1" eaLnBrk="1">
              <a:spcBef>
                <a:spcPct val="0"/>
              </a:spcBef>
              <a:spcAft>
                <a:spcPts val="1200"/>
              </a:spcAft>
              <a:buFont typeface="Wingdings" panose="05000000000000000000" pitchFamily="2" charset="2"/>
              <a:buChar char="ü"/>
            </a:pPr>
            <a:r>
              <a:rPr lang="en-GB" altLang="en-US" sz="2000">
                <a:solidFill>
                  <a:srgbClr val="C00000"/>
                </a:solidFill>
                <a:latin typeface="Arial" panose="020B0604020202020204" pitchFamily="34" charset="0"/>
              </a:rPr>
              <a:t>Loads</a:t>
            </a:r>
          </a:p>
          <a:p>
            <a:pPr lvl="1" eaLnBrk="1">
              <a:spcBef>
                <a:spcPct val="0"/>
              </a:spcBef>
              <a:spcAft>
                <a:spcPts val="1200"/>
              </a:spcAft>
              <a:buFont typeface="Wingdings" panose="05000000000000000000" pitchFamily="2" charset="2"/>
              <a:buChar char="ü"/>
            </a:pPr>
            <a:r>
              <a:rPr lang="en-GB" altLang="en-US" sz="2000">
                <a:solidFill>
                  <a:srgbClr val="C00000"/>
                </a:solidFill>
                <a:latin typeface="Arial" panose="020B0604020202020204" pitchFamily="34" charset="0"/>
              </a:rPr>
              <a:t>Settled sludge</a:t>
            </a:r>
            <a:r>
              <a:rPr lang="en-GB" altLang="en-US" sz="2000" b="1">
                <a:solidFill>
                  <a:srgbClr val="C00000"/>
                </a:solidFill>
                <a:latin typeface="Arial" panose="020B0604020202020204" pitchFamily="34" charset="0"/>
              </a:rPr>
              <a:t> </a:t>
            </a:r>
            <a:endParaRPr lang="de-DE" altLang="en-US" sz="2000" b="1">
              <a:solidFill>
                <a:srgbClr val="C00000"/>
              </a:solidFill>
              <a:latin typeface="Arial" panose="020B0604020202020204" pitchFamily="34" charset="0"/>
            </a:endParaRPr>
          </a:p>
          <a:p>
            <a:pPr eaLnBrk="1">
              <a:spcBef>
                <a:spcPct val="0"/>
              </a:spcBef>
              <a:spcAft>
                <a:spcPts val="1200"/>
              </a:spcAft>
            </a:pPr>
            <a:r>
              <a:rPr lang="en-GB" altLang="en-US" sz="2000">
                <a:solidFill>
                  <a:schemeClr val="tx2"/>
                </a:solidFill>
                <a:latin typeface="Arial" panose="020B0604020202020204" pitchFamily="34" charset="0"/>
              </a:rPr>
              <a:t>Ensured by using a levelling machine and/or tube level</a:t>
            </a:r>
          </a:p>
        </p:txBody>
      </p:sp>
      <p:sp>
        <p:nvSpPr>
          <p:cNvPr id="5325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2" name="Grafik 1" descr="levelling base sl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 y="3657600"/>
            <a:ext cx="3359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9" descr="blinding reinforcement - bad exam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3657600"/>
            <a:ext cx="33909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llipse 15"/>
          <p:cNvSpPr/>
          <p:nvPr/>
        </p:nvSpPr>
        <p:spPr>
          <a:xfrm>
            <a:off x="609600" y="3124200"/>
            <a:ext cx="1295400" cy="1371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5" name="Grafik 11" descr="Thumbs_Up_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 y="2984500"/>
            <a:ext cx="170815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llipse 16"/>
          <p:cNvSpPr/>
          <p:nvPr/>
        </p:nvSpPr>
        <p:spPr>
          <a:xfrm>
            <a:off x="7162800" y="3124200"/>
            <a:ext cx="1295400" cy="1371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4" name="Grafik 11" descr="Thumbs_Up_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06070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AutoShape 678"/>
          <p:cNvSpPr>
            <a:spLocks noChangeArrowheads="1"/>
          </p:cNvSpPr>
          <p:nvPr/>
        </p:nvSpPr>
        <p:spPr bwMode="auto">
          <a:xfrm rot="1500000">
            <a:off x="5667375" y="4737100"/>
            <a:ext cx="1333500" cy="401638"/>
          </a:xfrm>
          <a:prstGeom prst="rightArrow">
            <a:avLst>
              <a:gd name="adj1" fmla="val 50000"/>
              <a:gd name="adj2" fmla="val 83849"/>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73731" name="Oval 3"/>
          <p:cNvSpPr>
            <a:spLocks noChangeArrowheads="1"/>
          </p:cNvSpPr>
          <p:nvPr/>
        </p:nvSpPr>
        <p:spPr bwMode="auto">
          <a:xfrm>
            <a:off x="2143125" y="4181475"/>
            <a:ext cx="1401763" cy="1320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3" presetClass="entr" presetSubtype="10" fill="hold" grpId="0" nodeType="withEffect">
                                  <p:stCondLst>
                                    <p:cond delay="0"/>
                                  </p:stCondLst>
                                  <p:childTnLst>
                                    <p:set>
                                      <p:cBhvr>
                                        <p:cTn id="18" dur="1" fill="hold">
                                          <p:stCondLst>
                                            <p:cond delay="0"/>
                                          </p:stCondLst>
                                        </p:cTn>
                                        <p:tgtEl>
                                          <p:spTgt spid="73730"/>
                                        </p:tgtEl>
                                        <p:attrNameLst>
                                          <p:attrName>style.visibility</p:attrName>
                                        </p:attrNameLst>
                                      </p:cBhvr>
                                      <p:to>
                                        <p:strVal val="visible"/>
                                      </p:to>
                                    </p:set>
                                    <p:animEffect transition="in" filter="blinds(horizontal)">
                                      <p:cBhvr>
                                        <p:cTn id="19" dur="500"/>
                                        <p:tgtEl>
                                          <p:spTgt spid="73730"/>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3" end="3"/>
                                            </p:txEl>
                                          </p:spTgt>
                                        </p:tgtEl>
                                        <p:attrNameLst>
                                          <p:attrName>ppt_y</p:attrName>
                                        </p:attrNameLst>
                                      </p:cBhvr>
                                      <p:tavLst>
                                        <p:tav tm="0">
                                          <p:val>
                                            <p:strVal val="1+#ppt_h/2"/>
                                          </p:val>
                                        </p:tav>
                                        <p:tav tm="100000">
                                          <p:val>
                                            <p:strVal val="#ppt_y"/>
                                          </p:val>
                                        </p:tav>
                                      </p:tavLst>
                                    </p:anim>
                                  </p:childTnLst>
                                </p:cTn>
                              </p:par>
                              <p:par>
                                <p:cTn id="32" presetID="3" presetClass="entr" presetSubtype="10" fill="hold" grpId="0" nodeType="withEffect">
                                  <p:stCondLst>
                                    <p:cond delay="0"/>
                                  </p:stCondLst>
                                  <p:childTnLst>
                                    <p:set>
                                      <p:cBhvr>
                                        <p:cTn id="33" dur="1" fill="hold">
                                          <p:stCondLst>
                                            <p:cond delay="0"/>
                                          </p:stCondLst>
                                        </p:cTn>
                                        <p:tgtEl>
                                          <p:spTgt spid="73731"/>
                                        </p:tgtEl>
                                        <p:attrNameLst>
                                          <p:attrName>style.visibility</p:attrName>
                                        </p:attrNameLst>
                                      </p:cBhvr>
                                      <p:to>
                                        <p:strVal val="visible"/>
                                      </p:to>
                                    </p:set>
                                    <p:animEffect transition="in" filter="blinds(horizontal)">
                                      <p:cBhvr>
                                        <p:cTn id="34" dur="500"/>
                                        <p:tgtEl>
                                          <p:spTgt spid="73731"/>
                                        </p:tgtEl>
                                      </p:cBhvr>
                                    </p:animEffect>
                                  </p:childTnLst>
                                </p:cTn>
                              </p:par>
                              <p:par>
                                <p:cTn id="35" presetID="3"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3"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737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685800" y="5095875"/>
            <a:ext cx="12192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5299"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Why</a:t>
            </a:r>
            <a:r>
              <a:rPr lang="en-GB" altLang="en-US" sz="3600" b="1" smtClean="0">
                <a:solidFill>
                  <a:schemeClr val="accent2"/>
                </a:solidFill>
                <a:cs typeface="Calibri" panose="020F0502020204030204" pitchFamily="34" charset="0"/>
              </a:rPr>
              <a:t> is curing so important?</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5530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B823BE-E336-439B-8FF7-B8193BA6C190}" type="slidenum">
              <a:rPr lang="en-US" altLang="en-US" sz="1200" smtClean="0">
                <a:solidFill>
                  <a:srgbClr val="898989"/>
                </a:solidFill>
              </a:rPr>
              <a:pPr>
                <a:spcBef>
                  <a:spcPct val="0"/>
                </a:spcBef>
                <a:buFontTx/>
                <a:buNone/>
              </a:pPr>
              <a:t>26</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64293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spcAft>
                <a:spcPts val="1200"/>
              </a:spcAft>
            </a:pPr>
            <a:r>
              <a:rPr lang="en-GB" altLang="en-US" sz="2000">
                <a:solidFill>
                  <a:schemeClr val="tx2"/>
                </a:solidFill>
                <a:latin typeface="Arial" panose="020B0604020202020204" pitchFamily="34" charset="0"/>
              </a:rPr>
              <a:t>Important due to hot climate conditions and extensive sunlight exposition</a:t>
            </a:r>
          </a:p>
          <a:p>
            <a:pPr eaLnBrk="1">
              <a:spcBef>
                <a:spcPct val="0"/>
              </a:spcBef>
              <a:spcAft>
                <a:spcPts val="1200"/>
              </a:spcAft>
            </a:pPr>
            <a:r>
              <a:rPr lang="en-GB" altLang="en-US" sz="2000">
                <a:solidFill>
                  <a:schemeClr val="tx2"/>
                </a:solidFill>
                <a:latin typeface="Arial" panose="020B0604020202020204" pitchFamily="34" charset="0"/>
              </a:rPr>
              <a:t>Proper curing can be ensured by:</a:t>
            </a:r>
          </a:p>
          <a:p>
            <a:pPr lvl="1" eaLnBrk="1">
              <a:spcBef>
                <a:spcPct val="0"/>
              </a:spcBef>
              <a:spcAft>
                <a:spcPts val="1200"/>
              </a:spcAft>
              <a:buFont typeface="Wingdings" panose="05000000000000000000" pitchFamily="2" charset="2"/>
              <a:buChar char="ü"/>
            </a:pPr>
            <a:r>
              <a:rPr lang="en-GB" altLang="en-US" sz="2000">
                <a:solidFill>
                  <a:srgbClr val="C00000"/>
                </a:solidFill>
                <a:latin typeface="Arial" panose="020B0604020202020204" pitchFamily="34" charset="0"/>
              </a:rPr>
              <a:t>A minimum of </a:t>
            </a:r>
            <a:r>
              <a:rPr lang="en-GB" altLang="en-US" sz="2000" b="1">
                <a:solidFill>
                  <a:srgbClr val="C00000"/>
                </a:solidFill>
                <a:latin typeface="Arial" panose="020B0604020202020204" pitchFamily="34" charset="0"/>
              </a:rPr>
              <a:t>7 days </a:t>
            </a:r>
            <a:r>
              <a:rPr lang="en-GB" altLang="en-US" sz="2000">
                <a:solidFill>
                  <a:srgbClr val="C00000"/>
                </a:solidFill>
                <a:latin typeface="Arial" panose="020B0604020202020204" pitchFamily="34" charset="0"/>
              </a:rPr>
              <a:t>of curing</a:t>
            </a:r>
          </a:p>
          <a:p>
            <a:pPr lvl="1" eaLnBrk="1">
              <a:spcBef>
                <a:spcPct val="0"/>
              </a:spcBef>
              <a:spcAft>
                <a:spcPts val="1200"/>
              </a:spcAft>
              <a:buFont typeface="Wingdings" panose="05000000000000000000" pitchFamily="2" charset="2"/>
              <a:buChar char="ü"/>
            </a:pPr>
            <a:r>
              <a:rPr lang="en-GB" altLang="en-US" sz="2000">
                <a:solidFill>
                  <a:srgbClr val="C00000"/>
                </a:solidFill>
                <a:latin typeface="Arial" panose="020B0604020202020204" pitchFamily="34" charset="0"/>
              </a:rPr>
              <a:t>Only after 21 days the maximum </a:t>
            </a:r>
            <a:br>
              <a:rPr lang="en-GB" altLang="en-US" sz="2000">
                <a:solidFill>
                  <a:srgbClr val="C00000"/>
                </a:solidFill>
                <a:latin typeface="Arial" panose="020B0604020202020204" pitchFamily="34" charset="0"/>
              </a:rPr>
            </a:br>
            <a:r>
              <a:rPr lang="en-GB" altLang="en-US" sz="2000">
                <a:solidFill>
                  <a:srgbClr val="C00000"/>
                </a:solidFill>
                <a:latin typeface="Arial" panose="020B0604020202020204" pitchFamily="34" charset="0"/>
              </a:rPr>
              <a:t>strength will be derived</a:t>
            </a:r>
            <a:endParaRPr lang="de-DE" altLang="en-US" sz="2000">
              <a:solidFill>
                <a:srgbClr val="C00000"/>
              </a:solidFill>
              <a:latin typeface="Arial" panose="020B0604020202020204" pitchFamily="34" charset="0"/>
            </a:endParaRPr>
          </a:p>
          <a:p>
            <a:pPr lvl="1" eaLnBrk="1">
              <a:spcBef>
                <a:spcPct val="0"/>
              </a:spcBef>
              <a:spcAft>
                <a:spcPts val="1200"/>
              </a:spcAft>
              <a:buFont typeface="Wingdings" panose="05000000000000000000" pitchFamily="2" charset="2"/>
              <a:buChar char="ü"/>
            </a:pPr>
            <a:r>
              <a:rPr lang="en-GB" altLang="en-US" sz="2000">
                <a:solidFill>
                  <a:srgbClr val="C00000"/>
                </a:solidFill>
                <a:latin typeface="Arial" panose="020B0604020202020204" pitchFamily="34" charset="0"/>
              </a:rPr>
              <a:t>Freshly cast concrete must be </a:t>
            </a:r>
            <a:br>
              <a:rPr lang="en-GB" altLang="en-US" sz="2000">
                <a:solidFill>
                  <a:srgbClr val="C00000"/>
                </a:solidFill>
                <a:latin typeface="Arial" panose="020B0604020202020204" pitchFamily="34" charset="0"/>
              </a:rPr>
            </a:br>
            <a:r>
              <a:rPr lang="en-GB" altLang="en-US" sz="2000" b="1">
                <a:solidFill>
                  <a:srgbClr val="C00000"/>
                </a:solidFill>
                <a:latin typeface="Arial" panose="020B0604020202020204" pitchFamily="34" charset="0"/>
              </a:rPr>
              <a:t>protected</a:t>
            </a:r>
            <a:r>
              <a:rPr lang="en-GB" altLang="en-US" sz="2000">
                <a:solidFill>
                  <a:srgbClr val="C00000"/>
                </a:solidFill>
                <a:latin typeface="Arial" panose="020B0604020202020204" pitchFamily="34" charset="0"/>
              </a:rPr>
              <a:t> against sunlight, </a:t>
            </a:r>
            <a:br>
              <a:rPr lang="en-GB" altLang="en-US" sz="2000">
                <a:solidFill>
                  <a:srgbClr val="C00000"/>
                </a:solidFill>
                <a:latin typeface="Arial" panose="020B0604020202020204" pitchFamily="34" charset="0"/>
              </a:rPr>
            </a:br>
            <a:r>
              <a:rPr lang="en-GB" altLang="en-US" sz="2000">
                <a:solidFill>
                  <a:srgbClr val="C00000"/>
                </a:solidFill>
                <a:latin typeface="Arial" panose="020B0604020202020204" pitchFamily="34" charset="0"/>
              </a:rPr>
              <a:t>drying and evaporation</a:t>
            </a:r>
          </a:p>
          <a:p>
            <a:pPr lvl="1" eaLnBrk="1">
              <a:spcBef>
                <a:spcPct val="0"/>
              </a:spcBef>
              <a:spcAft>
                <a:spcPts val="1200"/>
              </a:spcAft>
              <a:buFont typeface="Wingdings" panose="05000000000000000000" pitchFamily="2" charset="2"/>
              <a:buChar char="ü"/>
            </a:pPr>
            <a:r>
              <a:rPr lang="en-GB" altLang="en-US" sz="2000">
                <a:solidFill>
                  <a:srgbClr val="C00000"/>
                </a:solidFill>
                <a:latin typeface="Arial" panose="020B0604020202020204" pitchFamily="34" charset="0"/>
              </a:rPr>
              <a:t>Frequent </a:t>
            </a:r>
            <a:r>
              <a:rPr lang="en-GB" altLang="en-US" sz="2000" b="1">
                <a:solidFill>
                  <a:srgbClr val="C00000"/>
                </a:solidFill>
                <a:latin typeface="Arial" panose="020B0604020202020204" pitchFamily="34" charset="0"/>
              </a:rPr>
              <a:t>watering</a:t>
            </a:r>
            <a:r>
              <a:rPr lang="en-GB" altLang="en-US" sz="2000">
                <a:solidFill>
                  <a:srgbClr val="C00000"/>
                </a:solidFill>
                <a:latin typeface="Arial" panose="020B0604020202020204" pitchFamily="34" charset="0"/>
              </a:rPr>
              <a:t> may be </a:t>
            </a:r>
            <a:br>
              <a:rPr lang="en-GB" altLang="en-US" sz="2000">
                <a:solidFill>
                  <a:srgbClr val="C00000"/>
                </a:solidFill>
                <a:latin typeface="Arial" panose="020B0604020202020204" pitchFamily="34" charset="0"/>
              </a:rPr>
            </a:br>
            <a:r>
              <a:rPr lang="en-GB" altLang="en-US" sz="2000">
                <a:solidFill>
                  <a:srgbClr val="C00000"/>
                </a:solidFill>
                <a:latin typeface="Arial" panose="020B0604020202020204" pitchFamily="34" charset="0"/>
              </a:rPr>
              <a:t>required to keep the concrete moist</a:t>
            </a:r>
            <a:endParaRPr lang="de-DE" altLang="en-US" sz="2000">
              <a:solidFill>
                <a:srgbClr val="C00000"/>
              </a:solidFill>
              <a:latin typeface="Arial" panose="020B0604020202020204" pitchFamily="34" charset="0"/>
            </a:endParaRPr>
          </a:p>
        </p:txBody>
      </p:sp>
      <p:sp>
        <p:nvSpPr>
          <p:cNvPr id="5530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8" name="Grafik 17" descr="eco-green-water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14800"/>
            <a:ext cx="213360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8" descr="green-calendar-icon-isolated-on-whi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371600"/>
            <a:ext cx="175418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fik 19" descr="umbrella-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8194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3" presetID="3"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 calcmode="lin" valueType="num">
                                      <p:cBhvr additive="base">
                                        <p:cTn id="30"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2" presetID="3" presetClass="entr" presetSubtype="1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 calcmode="lin" valueType="num">
                                      <p:cBhvr additive="base">
                                        <p:cTn id="3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5" end="5"/>
                                            </p:txEl>
                                          </p:spTgt>
                                        </p:tgtEl>
                                        <p:attrNameLst>
                                          <p:attrName>ppt_y</p:attrName>
                                        </p:attrNameLst>
                                      </p:cBhvr>
                                      <p:tavLst>
                                        <p:tav tm="0">
                                          <p:val>
                                            <p:strVal val="1+#ppt_h/2"/>
                                          </p:val>
                                        </p:tav>
                                        <p:tav tm="100000">
                                          <p:val>
                                            <p:strVal val="#ppt_y"/>
                                          </p:val>
                                        </p:tav>
                                      </p:tavLst>
                                    </p:anim>
                                  </p:childTnLst>
                                </p:cTn>
                              </p:par>
                              <p:par>
                                <p:cTn id="41" presetID="3" presetClass="entr" presetSubtype="1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What</a:t>
            </a:r>
            <a:r>
              <a:rPr lang="en-GB" altLang="en-US" sz="3600" b="1" smtClean="0">
                <a:solidFill>
                  <a:schemeClr val="accent2"/>
                </a:solidFill>
                <a:cs typeface="Calibri" panose="020F0502020204030204" pitchFamily="34" charset="0"/>
              </a:rPr>
              <a:t> is to be considered during backfilling?</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5734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A49500D-4A72-4818-ACF1-52BD7EE61676}" type="slidenum">
              <a:rPr lang="en-US" altLang="en-US" sz="1200" smtClean="0">
                <a:solidFill>
                  <a:srgbClr val="898989"/>
                </a:solidFill>
              </a:rPr>
              <a:pPr>
                <a:spcBef>
                  <a:spcPct val="0"/>
                </a:spcBef>
                <a:buFontTx/>
                <a:buNone/>
              </a:pPr>
              <a:t>27</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64293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spcAft>
                <a:spcPts val="1200"/>
              </a:spcAft>
            </a:pPr>
            <a:r>
              <a:rPr lang="en-GB" altLang="en-US" sz="2000">
                <a:solidFill>
                  <a:schemeClr val="tx2"/>
                </a:solidFill>
                <a:latin typeface="Arial" panose="020B0604020202020204" pitchFamily="34" charset="0"/>
              </a:rPr>
              <a:t>Backfilling with soil </a:t>
            </a:r>
            <a:r>
              <a:rPr lang="en-GB" altLang="en-US" sz="1800" i="1">
                <a:solidFill>
                  <a:schemeClr val="tx2"/>
                </a:solidFill>
                <a:latin typeface="Arial" panose="020B0604020202020204" pitchFamily="34" charset="0"/>
              </a:rPr>
              <a:t>(after plastering and curing)</a:t>
            </a:r>
            <a:r>
              <a:rPr lang="en-GB" altLang="en-US" sz="2000">
                <a:solidFill>
                  <a:schemeClr val="tx2"/>
                </a:solidFill>
                <a:latin typeface="Arial" panose="020B0604020202020204" pitchFamily="34" charset="0"/>
              </a:rPr>
              <a:t> poses the risk that the soil pressure damages / destroys walls (cracks)</a:t>
            </a:r>
            <a:endParaRPr lang="de-DE" altLang="en-US" sz="2000">
              <a:solidFill>
                <a:schemeClr val="tx2"/>
              </a:solidFill>
              <a:latin typeface="Arial" panose="020B0604020202020204" pitchFamily="34" charset="0"/>
            </a:endParaRPr>
          </a:p>
          <a:p>
            <a:pPr eaLnBrk="1">
              <a:spcBef>
                <a:spcPct val="0"/>
              </a:spcBef>
              <a:spcAft>
                <a:spcPts val="1200"/>
              </a:spcAft>
            </a:pPr>
            <a:r>
              <a:rPr lang="en-GB" altLang="en-US" sz="2000">
                <a:solidFill>
                  <a:schemeClr val="tx2"/>
                </a:solidFill>
                <a:latin typeface="Arial" panose="020B0604020202020204" pitchFamily="34" charset="0"/>
              </a:rPr>
              <a:t>In order to avoid cracks it is recommended to:</a:t>
            </a:r>
          </a:p>
          <a:p>
            <a:pPr lvl="1" eaLnBrk="1">
              <a:spcBef>
                <a:spcPct val="0"/>
              </a:spcBef>
              <a:spcAft>
                <a:spcPts val="1200"/>
              </a:spcAft>
              <a:buFont typeface="Wingdings" panose="05000000000000000000" pitchFamily="2" charset="2"/>
              <a:buChar char="ü"/>
            </a:pPr>
            <a:r>
              <a:rPr lang="en-GB" altLang="en-US" sz="2000">
                <a:solidFill>
                  <a:srgbClr val="C00000"/>
                </a:solidFill>
                <a:latin typeface="Arial" panose="020B0604020202020204" pitchFamily="34" charset="0"/>
              </a:rPr>
              <a:t>Fill tanks with water during backfilling to compensate soil pressure from outside with water pressure from inside</a:t>
            </a:r>
          </a:p>
          <a:p>
            <a:pPr lvl="1" eaLnBrk="1">
              <a:spcBef>
                <a:spcPct val="0"/>
              </a:spcBef>
              <a:spcAft>
                <a:spcPts val="1200"/>
              </a:spcAft>
              <a:buFont typeface="Wingdings" panose="05000000000000000000" pitchFamily="2" charset="2"/>
              <a:buChar char="ü"/>
            </a:pPr>
            <a:r>
              <a:rPr lang="en-GB" altLang="en-US" sz="2000">
                <a:solidFill>
                  <a:srgbClr val="C00000"/>
                </a:solidFill>
                <a:latin typeface="Arial" panose="020B0604020202020204" pitchFamily="34" charset="0"/>
              </a:rPr>
              <a:t>Fill water gradually into the tanks while the excavation is backfilled with soil</a:t>
            </a:r>
          </a:p>
        </p:txBody>
      </p:sp>
      <p:sp>
        <p:nvSpPr>
          <p:cNvPr id="5735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925" y="4284663"/>
            <a:ext cx="5416550"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descr="Household-Shovel-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733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descr="Household-Shovel-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5814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3" descr="giesskanne-d7517952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48063" y="3505200"/>
            <a:ext cx="17859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3"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nodeType="withEffect">
                                  <p:stCondLst>
                                    <p:cond delay="0"/>
                                  </p:stCondLst>
                                  <p:childTnLst>
                                    <p:set>
                                      <p:cBhvr>
                                        <p:cTn id="17" dur="1" fill="hold">
                                          <p:stCondLst>
                                            <p:cond delay="0"/>
                                          </p:stCondLst>
                                        </p:cTn>
                                        <p:tgtEl>
                                          <p:spTgt spid="74754"/>
                                        </p:tgtEl>
                                        <p:attrNameLst>
                                          <p:attrName>style.visibility</p:attrName>
                                        </p:attrNameLst>
                                      </p:cBhvr>
                                      <p:to>
                                        <p:strVal val="visible"/>
                                      </p:to>
                                    </p:set>
                                    <p:animEffect transition="in" filter="blinds(horizontal)">
                                      <p:cBhvr>
                                        <p:cTn id="18" dur="500"/>
                                        <p:tgtEl>
                                          <p:spTgt spid="7475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5" presetID="3"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How</a:t>
            </a:r>
            <a:r>
              <a:rPr lang="en-GB" altLang="en-US" sz="3600" b="1" smtClean="0">
                <a:solidFill>
                  <a:schemeClr val="accent2"/>
                </a:solidFill>
                <a:cs typeface="Calibri" panose="020F0502020204030204" pitchFamily="34" charset="0"/>
              </a:rPr>
              <a:t> is water-tightness checked?</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5939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B825B77-66BB-4B7F-94F1-1D2936CE75DF}" type="slidenum">
              <a:rPr lang="en-US" altLang="en-US" sz="1200" smtClean="0">
                <a:solidFill>
                  <a:srgbClr val="898989"/>
                </a:solidFill>
              </a:rPr>
              <a:pPr>
                <a:spcBef>
                  <a:spcPct val="0"/>
                </a:spcBef>
                <a:buFontTx/>
                <a:buNone/>
              </a:pPr>
              <a:t>28</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3908425"/>
          </a:xfrm>
          <a:prstGeom prst="rect">
            <a:avLst/>
          </a:prstGeom>
          <a:noFill/>
          <a:ln w="9525">
            <a:noFill/>
            <a:miter lim="800000"/>
            <a:headEnd/>
            <a:tailEnd/>
          </a:ln>
        </p:spPr>
        <p:txBody>
          <a:bodyPr>
            <a:spAutoFit/>
          </a:bodyPr>
          <a:lstStyle/>
          <a:p>
            <a:pPr marL="357188" indent="-357188" eaLnBrk="1">
              <a:spcAft>
                <a:spcPts val="1200"/>
              </a:spcAft>
              <a:buFont typeface="Arial" charset="0"/>
              <a:buChar char="•"/>
              <a:defRPr/>
            </a:pPr>
            <a:r>
              <a:rPr lang="en-GB" altLang="en-US" sz="2000" dirty="0">
                <a:solidFill>
                  <a:schemeClr val="tx2"/>
                </a:solidFill>
                <a:latin typeface="Arial" charset="0"/>
                <a:cs typeface="Arial" charset="0"/>
              </a:rPr>
              <a:t>Crucial to avoid environmental / groundwater pollution</a:t>
            </a:r>
          </a:p>
          <a:p>
            <a:pPr marL="357188" indent="-357188" eaLnBrk="1">
              <a:spcAft>
                <a:spcPts val="1200"/>
              </a:spcAft>
              <a:buFont typeface="Arial" charset="0"/>
              <a:buChar char="•"/>
              <a:defRPr/>
            </a:pPr>
            <a:r>
              <a:rPr lang="en-US" altLang="en-US" sz="2000" dirty="0">
                <a:solidFill>
                  <a:schemeClr val="tx2"/>
                </a:solidFill>
                <a:latin typeface="Arial" charset="0"/>
                <a:cs typeface="Arial" charset="0"/>
              </a:rPr>
              <a:t>Required quantities:</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A total of 130m</a:t>
            </a:r>
            <a:r>
              <a:rPr lang="en-GB" altLang="en-US" baseline="30000" dirty="0">
                <a:solidFill>
                  <a:srgbClr val="C00000"/>
                </a:solidFill>
                <a:latin typeface="Arial" charset="0"/>
                <a:cs typeface="Arial" charset="0"/>
              </a:rPr>
              <a:t>3</a:t>
            </a:r>
            <a:r>
              <a:rPr lang="en-GB" altLang="en-US" dirty="0">
                <a:solidFill>
                  <a:srgbClr val="C00000"/>
                </a:solidFill>
                <a:latin typeface="Arial" charset="0"/>
                <a:cs typeface="Arial" charset="0"/>
              </a:rPr>
              <a:t> </a:t>
            </a:r>
            <a:r>
              <a:rPr lang="en-GB" altLang="en-US" b="1" dirty="0">
                <a:solidFill>
                  <a:srgbClr val="C00000"/>
                </a:solidFill>
                <a:latin typeface="Arial" charset="0"/>
                <a:cs typeface="Arial" charset="0"/>
              </a:rPr>
              <a:t>raw water </a:t>
            </a:r>
            <a:r>
              <a:rPr lang="en-GB" altLang="en-US" dirty="0">
                <a:solidFill>
                  <a:srgbClr val="C00000"/>
                </a:solidFill>
                <a:latin typeface="Arial" charset="0"/>
                <a:cs typeface="Arial" charset="0"/>
              </a:rPr>
              <a:t>(borehole or river) are required for the RB/BT + ST + ABR (ABR outlet plugged) </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For Wetland and Sludge Drying Bed (without gravel, outlets plugged)  approx. 200m</a:t>
            </a:r>
            <a:r>
              <a:rPr lang="en-GB" altLang="en-US" baseline="30000" dirty="0">
                <a:solidFill>
                  <a:srgbClr val="C00000"/>
                </a:solidFill>
                <a:latin typeface="Arial" charset="0"/>
                <a:cs typeface="Arial" charset="0"/>
              </a:rPr>
              <a:t>3</a:t>
            </a:r>
            <a:r>
              <a:rPr lang="en-GB" altLang="en-US" dirty="0">
                <a:solidFill>
                  <a:srgbClr val="C00000"/>
                </a:solidFill>
                <a:latin typeface="Arial" charset="0"/>
                <a:cs typeface="Arial" charset="0"/>
              </a:rPr>
              <a:t> are required in each case </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Water can be </a:t>
            </a:r>
            <a:r>
              <a:rPr lang="en-GB" altLang="en-US" b="1" dirty="0">
                <a:solidFill>
                  <a:srgbClr val="C00000"/>
                </a:solidFill>
                <a:latin typeface="Arial" charset="0"/>
                <a:cs typeface="Arial" charset="0"/>
              </a:rPr>
              <a:t>reused</a:t>
            </a:r>
            <a:r>
              <a:rPr lang="en-GB" altLang="en-US" dirty="0">
                <a:solidFill>
                  <a:srgbClr val="C00000"/>
                </a:solidFill>
                <a:latin typeface="Arial" charset="0"/>
                <a:cs typeface="Arial" charset="0"/>
              </a:rPr>
              <a:t> (e.g. pumped from wetland to sludge drying bed)</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For ST and ABR all chambers must be </a:t>
            </a:r>
            <a:r>
              <a:rPr lang="en-GB" altLang="en-US" sz="2000" b="1" dirty="0">
                <a:solidFill>
                  <a:schemeClr val="tx2"/>
                </a:solidFill>
                <a:latin typeface="Arial" charset="0"/>
                <a:cs typeface="Arial" charset="0"/>
              </a:rPr>
              <a:t>filled simultaneously </a:t>
            </a:r>
            <a:r>
              <a:rPr lang="en-GB" altLang="en-US" sz="2000" dirty="0">
                <a:solidFill>
                  <a:schemeClr val="tx2"/>
                </a:solidFill>
                <a:latin typeface="Arial" charset="0"/>
                <a:cs typeface="Arial" charset="0"/>
              </a:rPr>
              <a:t>to avoid unbalanced pressure forces (cracks / collapse)</a:t>
            </a:r>
          </a:p>
          <a:p>
            <a:pPr marL="642938" lvl="1" indent="-357188" eaLnBrk="1">
              <a:spcAft>
                <a:spcPts val="1200"/>
              </a:spcAft>
              <a:buFont typeface="Wingdings" pitchFamily="2" charset="2"/>
              <a:buChar char="ü"/>
              <a:defRPr/>
            </a:pPr>
            <a:endParaRPr lang="en-GB" altLang="en-US" dirty="0">
              <a:solidFill>
                <a:srgbClr val="C00000"/>
              </a:solidFill>
              <a:latin typeface="Arial" charset="0"/>
              <a:cs typeface="Arial" charset="0"/>
            </a:endParaRPr>
          </a:p>
        </p:txBody>
      </p:sp>
      <p:sp>
        <p:nvSpPr>
          <p:cNvPr id="593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7" name="Grafik 6" descr="icon_Water_Tanke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221163"/>
            <a:ext cx="28194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 calcmode="lin" valueType="num">
                                      <p:cBhvr additive="base">
                                        <p:cTn id="16"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 calcmode="lin" valueType="num">
                                      <p:cBhvr additive="base">
                                        <p:cTn id="2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 calcmode="lin" valueType="num">
                                      <p:cBhvr additive="base">
                                        <p:cTn id="28"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How</a:t>
            </a:r>
            <a:r>
              <a:rPr lang="en-GB" altLang="en-US" sz="3600" b="1" smtClean="0">
                <a:solidFill>
                  <a:schemeClr val="accent2"/>
                </a:solidFill>
                <a:cs typeface="Calibri" panose="020F0502020204030204" pitchFamily="34" charset="0"/>
              </a:rPr>
              <a:t> is water-tightness checked?</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614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27B0FE-0DAA-4CDB-A12C-1F832920E992}" type="slidenum">
              <a:rPr lang="en-US" altLang="en-US" sz="1200" smtClean="0">
                <a:solidFill>
                  <a:srgbClr val="898989"/>
                </a:solidFill>
              </a:rPr>
              <a:pPr>
                <a:spcBef>
                  <a:spcPct val="0"/>
                </a:spcBef>
                <a:buFontTx/>
                <a:buNone/>
              </a:pPr>
              <a:t>29</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363220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Procedure to check tightness:</a:t>
            </a:r>
          </a:p>
          <a:p>
            <a:pPr marL="642938" lvl="1" indent="-357188" eaLnBrk="1">
              <a:spcAft>
                <a:spcPts val="2400"/>
              </a:spcAft>
              <a:buFont typeface="Wingdings" pitchFamily="2" charset="2"/>
              <a:buChar char="ü"/>
              <a:defRPr/>
            </a:pPr>
            <a:r>
              <a:rPr lang="en-GB" altLang="en-US" sz="2000" b="1" dirty="0">
                <a:solidFill>
                  <a:srgbClr val="C00000"/>
                </a:solidFill>
                <a:latin typeface="Arial" charset="0"/>
                <a:cs typeface="Arial" charset="0"/>
              </a:rPr>
              <a:t>Mark</a:t>
            </a:r>
            <a:r>
              <a:rPr lang="en-GB" altLang="en-US" sz="2000" dirty="0">
                <a:solidFill>
                  <a:srgbClr val="C00000"/>
                </a:solidFill>
                <a:latin typeface="Arial" charset="0"/>
                <a:cs typeface="Arial" charset="0"/>
              </a:rPr>
              <a:t> maximum water level (e.g. with chalk)</a:t>
            </a:r>
          </a:p>
          <a:p>
            <a:pPr marL="642938" lvl="1" indent="-357188" eaLnBrk="1">
              <a:spcAft>
                <a:spcPts val="2400"/>
              </a:spcAft>
              <a:buFont typeface="Wingdings" pitchFamily="2" charset="2"/>
              <a:buChar char="ü"/>
              <a:defRPr/>
            </a:pPr>
            <a:r>
              <a:rPr lang="en-GB" altLang="en-US" sz="2000" dirty="0">
                <a:solidFill>
                  <a:srgbClr val="C00000"/>
                </a:solidFill>
                <a:latin typeface="Arial" charset="0"/>
                <a:cs typeface="Arial" charset="0"/>
              </a:rPr>
              <a:t>Wait for </a:t>
            </a:r>
            <a:r>
              <a:rPr lang="en-GB" altLang="en-US" sz="2000" b="1" dirty="0">
                <a:solidFill>
                  <a:srgbClr val="C00000"/>
                </a:solidFill>
                <a:latin typeface="Arial" charset="0"/>
                <a:cs typeface="Arial" charset="0"/>
              </a:rPr>
              <a:t>8 hours</a:t>
            </a:r>
          </a:p>
          <a:p>
            <a:pPr marL="642938" lvl="1" indent="-357188" eaLnBrk="1">
              <a:spcAft>
                <a:spcPts val="2400"/>
              </a:spcAft>
              <a:buFont typeface="Wingdings" pitchFamily="2" charset="2"/>
              <a:buChar char="ü"/>
              <a:defRPr/>
            </a:pPr>
            <a:r>
              <a:rPr lang="en-GB" altLang="en-US" sz="2000" dirty="0">
                <a:solidFill>
                  <a:srgbClr val="C00000"/>
                </a:solidFill>
                <a:latin typeface="Arial" charset="0"/>
                <a:cs typeface="Arial" charset="0"/>
              </a:rPr>
              <a:t>If the water level decreased the Contractor needs to </a:t>
            </a:r>
            <a:r>
              <a:rPr lang="en-GB" altLang="en-US" sz="2000" b="1" dirty="0">
                <a:solidFill>
                  <a:srgbClr val="C00000"/>
                </a:solidFill>
                <a:latin typeface="Arial" charset="0"/>
                <a:cs typeface="Arial" charset="0"/>
              </a:rPr>
              <a:t>roughen and re-plaster</a:t>
            </a:r>
            <a:r>
              <a:rPr lang="en-GB" altLang="en-US" sz="2000" dirty="0">
                <a:solidFill>
                  <a:srgbClr val="C00000"/>
                </a:solidFill>
                <a:latin typeface="Arial" charset="0"/>
                <a:cs typeface="Arial" charset="0"/>
              </a:rPr>
              <a:t> the walls with water-tight mortar </a:t>
            </a:r>
            <a:r>
              <a:rPr lang="en-GB" altLang="en-US" sz="2000" i="1" dirty="0">
                <a:solidFill>
                  <a:srgbClr val="C00000"/>
                </a:solidFill>
                <a:latin typeface="Arial" charset="0"/>
                <a:cs typeface="Arial" charset="0"/>
              </a:rPr>
              <a:t>(otherwise no completion certificate given)</a:t>
            </a:r>
          </a:p>
          <a:p>
            <a:pPr marL="642938" lvl="1" indent="-357188" eaLnBrk="1">
              <a:spcAft>
                <a:spcPts val="2400"/>
              </a:spcAft>
              <a:buFont typeface="Wingdings" pitchFamily="2" charset="2"/>
              <a:buChar char="ü"/>
              <a:defRPr/>
            </a:pPr>
            <a:r>
              <a:rPr lang="en-GB" altLang="en-US" sz="2000" dirty="0">
                <a:solidFill>
                  <a:srgbClr val="C00000"/>
                </a:solidFill>
                <a:latin typeface="Arial" charset="0"/>
                <a:cs typeface="Arial" charset="0"/>
              </a:rPr>
              <a:t>Contractor and Construction Supervisor are </a:t>
            </a:r>
            <a:r>
              <a:rPr lang="en-GB" altLang="en-US" sz="2000" b="1" dirty="0">
                <a:solidFill>
                  <a:srgbClr val="C00000"/>
                </a:solidFill>
                <a:latin typeface="Arial" charset="0"/>
                <a:cs typeface="Arial" charset="0"/>
              </a:rPr>
              <a:t>responsible</a:t>
            </a:r>
            <a:r>
              <a:rPr lang="en-GB" altLang="en-US" sz="2000" dirty="0">
                <a:solidFill>
                  <a:srgbClr val="C00000"/>
                </a:solidFill>
                <a:latin typeface="Arial" charset="0"/>
                <a:cs typeface="Arial" charset="0"/>
              </a:rPr>
              <a:t> to ensure that all modules are water tight</a:t>
            </a:r>
          </a:p>
        </p:txBody>
      </p:sp>
      <p:sp>
        <p:nvSpPr>
          <p:cNvPr id="6144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7" name="Grafik 6" descr="HiAppHere_com_com_apalon_myclo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8450" y="4343400"/>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additive="base">
                                        <p:cTn id="2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 calcmode="lin" valueType="num">
                                      <p:cBhvr additive="base">
                                        <p:cTn id="28"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rafik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0"/>
            <a:ext cx="84582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a:xfrm>
            <a:off x="304800" y="-152400"/>
            <a:ext cx="8229600" cy="762000"/>
          </a:xfrm>
        </p:spPr>
        <p:txBody>
          <a:bodyPr/>
          <a:lstStyle/>
          <a:p>
            <a:r>
              <a:rPr lang="en-GB" altLang="en-US" sz="3600" b="1" u="sng" smtClean="0">
                <a:solidFill>
                  <a:schemeClr val="tx2"/>
                </a:solidFill>
                <a:cs typeface="Calibri" panose="020F0502020204030204" pitchFamily="34" charset="0"/>
              </a:rPr>
              <a:t>What</a:t>
            </a:r>
            <a:r>
              <a:rPr lang="en-GB" altLang="en-US" sz="3600" b="1" smtClean="0">
                <a:solidFill>
                  <a:schemeClr val="tx2"/>
                </a:solidFill>
                <a:cs typeface="Calibri" panose="020F0502020204030204" pitchFamily="34" charset="0"/>
              </a:rPr>
              <a:t> is the context of this session?</a:t>
            </a:r>
          </a:p>
        </p:txBody>
      </p:sp>
      <p:sp>
        <p:nvSpPr>
          <p:cNvPr id="2" name="Date Placeholder 1"/>
          <p:cNvSpPr>
            <a:spLocks noGrp="1"/>
          </p:cNvSpPr>
          <p:nvPr>
            <p:ph type="dt" sz="quarter" idx="10"/>
          </p:nvPr>
        </p:nvSpPr>
        <p:spPr>
          <a:xfrm>
            <a:off x="457200" y="6026150"/>
            <a:ext cx="2133600" cy="365125"/>
          </a:xfrm>
        </p:spPr>
        <p:txBody>
          <a:bodyPr/>
          <a:lstStyle/>
          <a:p>
            <a:pPr>
              <a:defRPr/>
            </a:pPr>
            <a:fld id="{7CE76128-63B1-42D2-B944-8035C8D3D47E}" type="datetime1">
              <a:rPr lang="en-US"/>
              <a:pPr>
                <a:defRPr/>
              </a:pPr>
              <a:t>8/19/2017</a:t>
            </a:fld>
            <a:endParaRPr lang="en-US"/>
          </a:p>
        </p:txBody>
      </p:sp>
      <p:sp>
        <p:nvSpPr>
          <p:cNvPr id="8197" name="Slide Number Placeholder 2"/>
          <p:cNvSpPr>
            <a:spLocks noGrp="1"/>
          </p:cNvSpPr>
          <p:nvPr>
            <p:ph type="sldNum" sz="quarter" idx="12"/>
          </p:nvPr>
        </p:nvSpPr>
        <p:spPr bwMode="auto">
          <a:xfrm>
            <a:off x="6553200" y="60261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3837CCE-C320-43ED-8D2D-7568EB823515}" type="slidenum">
              <a:rPr lang="en-US" altLang="en-US" sz="1200" smtClean="0">
                <a:solidFill>
                  <a:srgbClr val="898989"/>
                </a:solidFill>
              </a:rPr>
              <a:pPr>
                <a:spcBef>
                  <a:spcPct val="0"/>
                </a:spcBef>
                <a:buFontTx/>
                <a:buNone/>
              </a:pPr>
              <a:t>3</a:t>
            </a:fld>
            <a:endParaRPr lang="en-US" altLang="en-US" sz="1200" smtClean="0">
              <a:solidFill>
                <a:srgbClr val="898989"/>
              </a:solidFill>
            </a:endParaRPr>
          </a:p>
        </p:txBody>
      </p:sp>
      <p:sp>
        <p:nvSpPr>
          <p:cNvPr id="8198" name="Textfeld 14"/>
          <p:cNvSpPr txBox="1">
            <a:spLocks noChangeArrowheads="1"/>
          </p:cNvSpPr>
          <p:nvPr/>
        </p:nvSpPr>
        <p:spPr bwMode="auto">
          <a:xfrm>
            <a:off x="1600200" y="6096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en-US" sz="2400" b="1">
                <a:solidFill>
                  <a:srgbClr val="C00000"/>
                </a:solidFill>
                <a:latin typeface="Arial" panose="020B0604020202020204" pitchFamily="34" charset="0"/>
              </a:rPr>
              <a:t>The SafiSan Toolkit</a:t>
            </a:r>
          </a:p>
        </p:txBody>
      </p:sp>
      <p:sp>
        <p:nvSpPr>
          <p:cNvPr id="15" name="Textfeld 14"/>
          <p:cNvSpPr txBox="1">
            <a:spLocks noChangeArrowheads="1"/>
          </p:cNvSpPr>
          <p:nvPr/>
        </p:nvSpPr>
        <p:spPr bwMode="auto">
          <a:xfrm>
            <a:off x="409575" y="50927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latin typeface="Arial" panose="020B0604020202020204" pitchFamily="34" charset="0"/>
              </a:rPr>
              <a:t>This session</a:t>
            </a:r>
          </a:p>
        </p:txBody>
      </p:sp>
      <p:cxnSp>
        <p:nvCxnSpPr>
          <p:cNvPr id="21" name="Gerade Verbindung mit Pfeil 20"/>
          <p:cNvCxnSpPr/>
          <p:nvPr/>
        </p:nvCxnSpPr>
        <p:spPr>
          <a:xfrm flipV="1">
            <a:off x="1143000" y="4027488"/>
            <a:ext cx="0" cy="10842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Piping: </a:t>
            </a:r>
            <a:r>
              <a:rPr lang="en-GB" altLang="en-US" sz="3600" b="1" u="sng" smtClean="0">
                <a:solidFill>
                  <a:schemeClr val="accent2"/>
                </a:solidFill>
                <a:cs typeface="Calibri" panose="020F0502020204030204" pitchFamily="34" charset="0"/>
              </a:rPr>
              <a:t>Which</a:t>
            </a:r>
            <a:r>
              <a:rPr lang="en-GB" altLang="en-US" sz="3600" b="1" smtClean="0">
                <a:solidFill>
                  <a:schemeClr val="accent2"/>
                </a:solidFill>
                <a:cs typeface="Calibri" panose="020F0502020204030204" pitchFamily="34" charset="0"/>
              </a:rPr>
              <a:t> quality of pipes is required?</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634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B0B227-1B74-4C6D-9FEC-EB3A5608269E}" type="slidenum">
              <a:rPr lang="en-US" altLang="en-US" sz="1200" smtClean="0">
                <a:solidFill>
                  <a:srgbClr val="898989"/>
                </a:solidFill>
              </a:rPr>
              <a:pPr>
                <a:spcBef>
                  <a:spcPct val="0"/>
                </a:spcBef>
                <a:buFontTx/>
                <a:buNone/>
              </a:pPr>
              <a:t>30</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3570288"/>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Contractor and Supervisor must ensure that pipes with adequate </a:t>
            </a:r>
            <a:r>
              <a:rPr lang="en-GB" altLang="en-US" sz="2000" b="1" dirty="0">
                <a:solidFill>
                  <a:schemeClr val="tx2"/>
                </a:solidFill>
                <a:latin typeface="Arial" charset="0"/>
                <a:cs typeface="Arial" charset="0"/>
              </a:rPr>
              <a:t>diameter</a:t>
            </a:r>
            <a:r>
              <a:rPr lang="en-GB" altLang="en-US" sz="2000" dirty="0">
                <a:solidFill>
                  <a:schemeClr val="tx2"/>
                </a:solidFill>
                <a:latin typeface="Arial" charset="0"/>
                <a:cs typeface="Arial" charset="0"/>
              </a:rPr>
              <a:t>, </a:t>
            </a:r>
            <a:r>
              <a:rPr lang="en-GB" altLang="en-US" sz="2000" b="1" dirty="0">
                <a:solidFill>
                  <a:schemeClr val="tx2"/>
                </a:solidFill>
                <a:latin typeface="Arial" charset="0"/>
                <a:cs typeface="Arial" charset="0"/>
              </a:rPr>
              <a:t>material</a:t>
            </a:r>
            <a:r>
              <a:rPr lang="en-GB" altLang="en-US" sz="2000" dirty="0">
                <a:solidFill>
                  <a:schemeClr val="tx2"/>
                </a:solidFill>
                <a:latin typeface="Arial" charset="0"/>
                <a:cs typeface="Arial" charset="0"/>
              </a:rPr>
              <a:t> and </a:t>
            </a:r>
            <a:r>
              <a:rPr lang="en-GB" altLang="en-US" sz="2000" b="1" dirty="0">
                <a:solidFill>
                  <a:schemeClr val="tx2"/>
                </a:solidFill>
                <a:latin typeface="Arial" charset="0"/>
                <a:cs typeface="Arial" charset="0"/>
              </a:rPr>
              <a:t>thickness</a:t>
            </a:r>
            <a:r>
              <a:rPr lang="en-GB" altLang="en-US" sz="2000" dirty="0">
                <a:solidFill>
                  <a:schemeClr val="tx2"/>
                </a:solidFill>
                <a:latin typeface="Arial" charset="0"/>
                <a:cs typeface="Arial" charset="0"/>
              </a:rPr>
              <a:t> are purchased / used, as outlined in the structural drawings and schedule of materials</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DN 150 class 41 </a:t>
            </a:r>
            <a:r>
              <a:rPr lang="en-GB" altLang="en-US" dirty="0" err="1">
                <a:solidFill>
                  <a:srgbClr val="C00000"/>
                </a:solidFill>
                <a:latin typeface="Arial" charset="0"/>
                <a:cs typeface="Arial" charset="0"/>
              </a:rPr>
              <a:t>uPVC</a:t>
            </a:r>
            <a:r>
              <a:rPr lang="en-GB" altLang="en-US" dirty="0">
                <a:solidFill>
                  <a:srgbClr val="C00000"/>
                </a:solidFill>
                <a:latin typeface="Arial" charset="0"/>
                <a:cs typeface="Arial" charset="0"/>
              </a:rPr>
              <a:t> (pressure) pipe </a:t>
            </a:r>
            <a:r>
              <a:rPr lang="en-GB" altLang="en-US" i="1" dirty="0">
                <a:solidFill>
                  <a:srgbClr val="C00000"/>
                </a:solidFill>
                <a:latin typeface="Arial" charset="0"/>
                <a:cs typeface="Arial" charset="0"/>
              </a:rPr>
              <a:t>(e.g. main wastewater / bypass pipes between RB/BT and ST)</a:t>
            </a:r>
            <a:endParaRPr lang="de-DE" altLang="en-US" i="1"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DN 100 class 41 </a:t>
            </a:r>
            <a:r>
              <a:rPr lang="en-GB" altLang="en-US" dirty="0" err="1">
                <a:solidFill>
                  <a:srgbClr val="C00000"/>
                </a:solidFill>
                <a:latin typeface="Arial" charset="0"/>
                <a:cs typeface="Arial" charset="0"/>
              </a:rPr>
              <a:t>uPVC</a:t>
            </a:r>
            <a:r>
              <a:rPr lang="en-GB" altLang="en-US" dirty="0">
                <a:solidFill>
                  <a:srgbClr val="C00000"/>
                </a:solidFill>
                <a:latin typeface="Arial" charset="0"/>
                <a:cs typeface="Arial" charset="0"/>
              </a:rPr>
              <a:t> (pressure) pipe (e.g. </a:t>
            </a:r>
            <a:r>
              <a:rPr lang="en-GB" altLang="en-US" i="1" dirty="0">
                <a:solidFill>
                  <a:srgbClr val="C00000"/>
                </a:solidFill>
                <a:latin typeface="Arial" charset="0"/>
                <a:cs typeface="Arial" charset="0"/>
              </a:rPr>
              <a:t>main wastewater / bypass pipes between after ST, pipes within ST and ABR, drainage pipes)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DN 50 HDPE (pressure) pipe </a:t>
            </a:r>
            <a:r>
              <a:rPr lang="en-GB" altLang="en-US" i="1" dirty="0">
                <a:solidFill>
                  <a:srgbClr val="C00000"/>
                </a:solidFill>
                <a:latin typeface="Arial" charset="0"/>
                <a:cs typeface="Arial" charset="0"/>
              </a:rPr>
              <a:t>(VFCW distribution system)</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DN 100 galvanized iron (GI) pipes</a:t>
            </a:r>
            <a:r>
              <a:rPr lang="en-GB" altLang="en-US" i="1" dirty="0">
                <a:solidFill>
                  <a:srgbClr val="C00000"/>
                </a:solidFill>
                <a:latin typeface="Arial" charset="0"/>
                <a:cs typeface="Arial" charset="0"/>
              </a:rPr>
              <a:t> (air vents, overflows of inspection chambers)</a:t>
            </a:r>
            <a:endParaRPr lang="de-DE" altLang="en-US" i="1" dirty="0">
              <a:solidFill>
                <a:srgbClr val="C00000"/>
              </a:solidFill>
              <a:latin typeface="Arial" charset="0"/>
              <a:cs typeface="Arial" charset="0"/>
            </a:endParaRPr>
          </a:p>
        </p:txBody>
      </p:sp>
      <p:sp>
        <p:nvSpPr>
          <p:cNvPr id="634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7" name="Grafik 6" descr="hdpe-pipe-fittings-250x25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0225" y="4143375"/>
            <a:ext cx="1676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descr="upvc-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4229100"/>
            <a:ext cx="2476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 calcmode="lin" valueType="num">
                                      <p:cBhvr additive="base">
                                        <p:cTn id="2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2" presetID="3"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Piping: </a:t>
            </a:r>
            <a:r>
              <a:rPr lang="en-GB" altLang="en-US" sz="3600" b="1" u="sng" smtClean="0">
                <a:solidFill>
                  <a:schemeClr val="accent2"/>
                </a:solidFill>
                <a:cs typeface="Calibri" panose="020F0502020204030204" pitchFamily="34" charset="0"/>
              </a:rPr>
              <a:t>Which</a:t>
            </a:r>
            <a:r>
              <a:rPr lang="en-GB" altLang="en-US" sz="3600" b="1" smtClean="0">
                <a:solidFill>
                  <a:schemeClr val="accent2"/>
                </a:solidFill>
                <a:cs typeface="Calibri" panose="020F0502020204030204" pitchFamily="34" charset="0"/>
              </a:rPr>
              <a:t> slope is required?</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655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DDCC6F-4847-42D3-B9CD-7FD2B3E98468}" type="slidenum">
              <a:rPr lang="en-US" altLang="en-US" sz="1200" smtClean="0">
                <a:solidFill>
                  <a:srgbClr val="898989"/>
                </a:solidFill>
              </a:rPr>
              <a:pPr>
                <a:spcBef>
                  <a:spcPct val="0"/>
                </a:spcBef>
                <a:buFontTx/>
                <a:buNone/>
              </a:pPr>
              <a:t>31</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347821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DTF usually run purely on gravity</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Ensure a </a:t>
            </a:r>
            <a:r>
              <a:rPr lang="en-GB" altLang="en-US" sz="2000" b="1" dirty="0">
                <a:solidFill>
                  <a:schemeClr val="tx2"/>
                </a:solidFill>
                <a:latin typeface="Arial" charset="0"/>
                <a:cs typeface="Arial" charset="0"/>
              </a:rPr>
              <a:t>minimum slope </a:t>
            </a:r>
            <a:r>
              <a:rPr lang="en-GB" altLang="en-US" sz="2000" dirty="0">
                <a:solidFill>
                  <a:schemeClr val="tx2"/>
                </a:solidFill>
                <a:latin typeface="Arial" charset="0"/>
                <a:cs typeface="Arial" charset="0"/>
              </a:rPr>
              <a:t>in the pipe network (</a:t>
            </a:r>
            <a:r>
              <a:rPr lang="en-GB" altLang="en-US" sz="2000" b="1" dirty="0">
                <a:solidFill>
                  <a:schemeClr val="tx2"/>
                </a:solidFill>
                <a:latin typeface="Arial" charset="0"/>
                <a:cs typeface="Arial" charset="0"/>
              </a:rPr>
              <a:t>min. 1%</a:t>
            </a:r>
            <a:r>
              <a:rPr lang="en-GB" altLang="en-US" sz="2000" dirty="0">
                <a:solidFill>
                  <a:schemeClr val="tx2"/>
                </a:solidFill>
                <a:latin typeface="Arial" charset="0"/>
                <a:cs typeface="Arial" charset="0"/>
              </a:rPr>
              <a:t>) </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Determine the required slope between two points (e.g. outlet of ST and inlet of ABR) by:</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Measure the horizontal distance between both points with a measuring tape </a:t>
            </a:r>
            <a:r>
              <a:rPr lang="en-GB" altLang="en-US" i="1" dirty="0">
                <a:solidFill>
                  <a:srgbClr val="C00000"/>
                </a:solidFill>
                <a:latin typeface="Arial" charset="0"/>
                <a:cs typeface="Arial" charset="0"/>
              </a:rPr>
              <a:t>(the levels are fixed as per design, related to benchmark)</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Determine the vertical level difference with a tube level / levelling machine</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Calculate the available slope and </a:t>
            </a:r>
            <a:r>
              <a:rPr lang="en-GB" altLang="en-US" b="1" dirty="0">
                <a:solidFill>
                  <a:srgbClr val="C00000"/>
                </a:solidFill>
                <a:latin typeface="Arial" charset="0"/>
                <a:cs typeface="Arial" charset="0"/>
              </a:rPr>
              <a:t>confirm that it is &gt;1%</a:t>
            </a:r>
            <a:endParaRPr lang="de-DE" altLang="en-US" b="1" dirty="0">
              <a:solidFill>
                <a:srgbClr val="C00000"/>
              </a:solidFill>
              <a:latin typeface="Arial" charset="0"/>
              <a:cs typeface="Arial" charset="0"/>
            </a:endParaRPr>
          </a:p>
        </p:txBody>
      </p:sp>
      <p:sp>
        <p:nvSpPr>
          <p:cNvPr id="6554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cxnSp>
        <p:nvCxnSpPr>
          <p:cNvPr id="13" name="Gerade Verbindung 12"/>
          <p:cNvCxnSpPr>
            <a:stCxn id="10" idx="0"/>
            <a:endCxn id="10" idx="1"/>
          </p:cNvCxnSpPr>
          <p:nvPr/>
        </p:nvCxnSpPr>
        <p:spPr>
          <a:xfrm flipH="1">
            <a:off x="2471738" y="4762500"/>
            <a:ext cx="80962" cy="55563"/>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uppieren 21"/>
          <p:cNvGrpSpPr>
            <a:grpSpLocks/>
          </p:cNvGrpSpPr>
          <p:nvPr/>
        </p:nvGrpSpPr>
        <p:grpSpPr bwMode="auto">
          <a:xfrm>
            <a:off x="2057400" y="4762500"/>
            <a:ext cx="4267200" cy="990600"/>
            <a:chOff x="2057400" y="4648200"/>
            <a:chExt cx="4267200" cy="990600"/>
          </a:xfrm>
        </p:grpSpPr>
        <p:sp>
          <p:nvSpPr>
            <p:cNvPr id="10" name="Ellipse 9"/>
            <p:cNvSpPr/>
            <p:nvPr/>
          </p:nvSpPr>
          <p:spPr>
            <a:xfrm>
              <a:off x="2438400" y="4648200"/>
              <a:ext cx="228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5562600" y="5257800"/>
              <a:ext cx="228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5" name="Gerade Verbindung 14"/>
            <p:cNvCxnSpPr>
              <a:stCxn id="10" idx="0"/>
            </p:cNvCxnSpPr>
            <p:nvPr/>
          </p:nvCxnSpPr>
          <p:spPr>
            <a:xfrm flipH="1">
              <a:off x="2057400" y="4648200"/>
              <a:ext cx="495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p:cNvCxnSpPr>
              <a:stCxn id="10" idx="4"/>
            </p:cNvCxnSpPr>
            <p:nvPr/>
          </p:nvCxnSpPr>
          <p:spPr>
            <a:xfrm flipH="1">
              <a:off x="2133600" y="5029200"/>
              <a:ext cx="419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 Verbindung 18"/>
            <p:cNvCxnSpPr>
              <a:stCxn id="11" idx="0"/>
            </p:cNvCxnSpPr>
            <p:nvPr/>
          </p:nvCxnSpPr>
          <p:spPr>
            <a:xfrm>
              <a:off x="5676900" y="5257800"/>
              <a:ext cx="647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 Verbindung 20"/>
            <p:cNvCxnSpPr>
              <a:stCxn id="11" idx="4"/>
            </p:cNvCxnSpPr>
            <p:nvPr/>
          </p:nvCxnSpPr>
          <p:spPr>
            <a:xfrm>
              <a:off x="5676900" y="5638800"/>
              <a:ext cx="5715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Gruppieren 25"/>
          <p:cNvGrpSpPr>
            <a:grpSpLocks/>
          </p:cNvGrpSpPr>
          <p:nvPr/>
        </p:nvGrpSpPr>
        <p:grpSpPr bwMode="auto">
          <a:xfrm>
            <a:off x="2590800" y="5791200"/>
            <a:ext cx="3048000" cy="369888"/>
            <a:chOff x="2590800" y="5791200"/>
            <a:chExt cx="3048000" cy="369332"/>
          </a:xfrm>
        </p:grpSpPr>
        <p:cxnSp>
          <p:nvCxnSpPr>
            <p:cNvPr id="24" name="Gerade Verbindung mit Pfeil 23"/>
            <p:cNvCxnSpPr/>
            <p:nvPr/>
          </p:nvCxnSpPr>
          <p:spPr>
            <a:xfrm>
              <a:off x="2590800" y="5867285"/>
              <a:ext cx="3048000" cy="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65555" name="Textfeld 24"/>
            <p:cNvSpPr txBox="1">
              <a:spLocks noChangeArrowheads="1"/>
            </p:cNvSpPr>
            <p:nvPr/>
          </p:nvSpPr>
          <p:spPr bwMode="auto">
            <a:xfrm>
              <a:off x="3810000" y="57912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en-US" sz="1800">
                  <a:latin typeface="Arial" panose="020B0604020202020204" pitchFamily="34" charset="0"/>
                </a:rPr>
                <a:t>10m</a:t>
              </a:r>
            </a:p>
          </p:txBody>
        </p:sp>
      </p:grpSp>
      <p:grpSp>
        <p:nvGrpSpPr>
          <p:cNvPr id="5" name="Gruppieren 40"/>
          <p:cNvGrpSpPr>
            <a:grpSpLocks/>
          </p:cNvGrpSpPr>
          <p:nvPr/>
        </p:nvGrpSpPr>
        <p:grpSpPr bwMode="auto">
          <a:xfrm>
            <a:off x="2057400" y="5143500"/>
            <a:ext cx="3657600" cy="609600"/>
            <a:chOff x="2057400" y="5143500"/>
            <a:chExt cx="3657600" cy="609600"/>
          </a:xfrm>
        </p:grpSpPr>
        <p:cxnSp>
          <p:nvCxnSpPr>
            <p:cNvPr id="28" name="Gerade Verbindung 27"/>
            <p:cNvCxnSpPr>
              <a:stCxn id="10" idx="4"/>
            </p:cNvCxnSpPr>
            <p:nvPr/>
          </p:nvCxnSpPr>
          <p:spPr>
            <a:xfrm>
              <a:off x="2552700" y="5143500"/>
              <a:ext cx="3162300" cy="28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flipH="1">
              <a:off x="2057400" y="5753100"/>
              <a:ext cx="36099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a:off x="2819400" y="5181600"/>
              <a:ext cx="0" cy="5334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5553" name="Textfeld 39"/>
            <p:cNvSpPr txBox="1">
              <a:spLocks noChangeArrowheads="1"/>
            </p:cNvSpPr>
            <p:nvPr/>
          </p:nvSpPr>
          <p:spPr bwMode="auto">
            <a:xfrm>
              <a:off x="2895600" y="52578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en-US" sz="1800">
                  <a:latin typeface="Arial" panose="020B0604020202020204" pitchFamily="34" charset="0"/>
                </a:rPr>
                <a:t>0.2m</a:t>
              </a:r>
            </a:p>
          </p:txBody>
        </p:sp>
      </p:grpSp>
      <p:grpSp>
        <p:nvGrpSpPr>
          <p:cNvPr id="6" name="Gruppieren 44"/>
          <p:cNvGrpSpPr>
            <a:grpSpLocks/>
          </p:cNvGrpSpPr>
          <p:nvPr/>
        </p:nvGrpSpPr>
        <p:grpSpPr bwMode="auto">
          <a:xfrm>
            <a:off x="5867400" y="4659313"/>
            <a:ext cx="2800350" cy="1131887"/>
            <a:chOff x="5867400" y="4659868"/>
            <a:chExt cx="2801112" cy="1131332"/>
          </a:xfrm>
        </p:grpSpPr>
        <p:sp>
          <p:nvSpPr>
            <p:cNvPr id="65548" name="Textfeld 42"/>
            <p:cNvSpPr txBox="1">
              <a:spLocks noChangeArrowheads="1"/>
            </p:cNvSpPr>
            <p:nvPr/>
          </p:nvSpPr>
          <p:spPr bwMode="auto">
            <a:xfrm>
              <a:off x="5867400" y="4659868"/>
              <a:ext cx="251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en-US" sz="1800">
                  <a:latin typeface="Arial" panose="020B0604020202020204" pitchFamily="34" charset="0"/>
                </a:rPr>
                <a:t>s=0.2m/10m=0.02=2%</a:t>
              </a:r>
            </a:p>
          </p:txBody>
        </p:sp>
        <p:pic>
          <p:nvPicPr>
            <p:cNvPr id="65549" name="Grafik 11" descr="Thumbs_Up_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029200"/>
              <a:ext cx="8199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 calcmode="lin" valueType="num">
                                      <p:cBhvr additive="base">
                                        <p:cTn id="16"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8" presetID="3"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7" presetID="3" presetClass="entr" presetSubtype="1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 calcmode="lin" valueType="num">
                                      <p:cBhvr additive="base">
                                        <p:cTn id="3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6" presetID="3" presetClass="entr" presetSubtype="1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Piping: </a:t>
            </a:r>
            <a:r>
              <a:rPr lang="en-GB" altLang="en-US" sz="3600" b="1" u="sng" smtClean="0">
                <a:solidFill>
                  <a:schemeClr val="accent2"/>
                </a:solidFill>
                <a:cs typeface="Calibri" panose="020F0502020204030204" pitchFamily="34" charset="0"/>
              </a:rPr>
              <a:t>How</a:t>
            </a:r>
            <a:r>
              <a:rPr lang="en-GB" altLang="en-US" sz="3600" b="1" smtClean="0">
                <a:solidFill>
                  <a:schemeClr val="accent2"/>
                </a:solidFill>
                <a:cs typeface="Calibri" panose="020F0502020204030204" pitchFamily="34" charset="0"/>
              </a:rPr>
              <a:t> are the pipes laid?</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675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78DF150-C87E-49CE-B51B-B7F45C4006A9}" type="slidenum">
              <a:rPr lang="en-US" altLang="en-US" sz="1200" smtClean="0">
                <a:solidFill>
                  <a:srgbClr val="898989"/>
                </a:solidFill>
              </a:rPr>
              <a:pPr>
                <a:spcBef>
                  <a:spcPct val="0"/>
                </a:spcBef>
                <a:buFontTx/>
                <a:buNone/>
              </a:pPr>
              <a:t>32</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6477000" cy="178435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Underground pipes (connecting / bypass pipes) must withstand certain loads, i.e. if exhauster trucks pass above</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Place pipes on proper sand or gravel bedding (grain size max. 5mm) to prevent breaking</a:t>
            </a:r>
          </a:p>
        </p:txBody>
      </p:sp>
      <p:sp>
        <p:nvSpPr>
          <p:cNvPr id="675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938213"/>
            <a:ext cx="1970088"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a:spLocks noChangeArrowheads="1"/>
          </p:cNvSpPr>
          <p:nvPr/>
        </p:nvSpPr>
        <p:spPr bwMode="auto">
          <a:xfrm>
            <a:off x="304800" y="26670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Principal arrangement of a trench for buried pipes, incl. bedding and backfill:</a:t>
            </a:r>
            <a:endParaRPr lang="de-DE" altLang="en-US" sz="2000">
              <a:solidFill>
                <a:schemeClr val="tx2"/>
              </a:solidFill>
              <a:latin typeface="Arial" panose="020B0604020202020204" pitchFamily="34" charset="0"/>
            </a:endParaRPr>
          </a:p>
        </p:txBody>
      </p:sp>
      <p:pic>
        <p:nvPicPr>
          <p:cNvPr id="11" name="Grafik 1361" descr="pipes_trenc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3048000"/>
            <a:ext cx="497205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70659"/>
                                        </p:tgtEl>
                                        <p:attrNameLst>
                                          <p:attrName>style.visibility</p:attrName>
                                        </p:attrNameLst>
                                      </p:cBhvr>
                                      <p:to>
                                        <p:strVal val="visible"/>
                                      </p:to>
                                    </p:set>
                                    <p:animEffect transition="in" filter="blinds(horizontal)">
                                      <p:cBhvr>
                                        <p:cTn id="11" dur="500"/>
                                        <p:tgtEl>
                                          <p:spTgt spid="706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additive="base">
                                        <p:cTn id="1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8" presetID="3"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h0419824021_wrecking-bar-steel-109-25-td_artnr_8240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648200"/>
            <a:ext cx="304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Grafik 26" descr="timber_wedge_CPE070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495800"/>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Piping: </a:t>
            </a:r>
            <a:r>
              <a:rPr lang="en-GB" altLang="en-US" sz="3600" b="1" u="sng" smtClean="0">
                <a:solidFill>
                  <a:schemeClr val="accent2"/>
                </a:solidFill>
                <a:cs typeface="Calibri" panose="020F0502020204030204" pitchFamily="34" charset="0"/>
              </a:rPr>
              <a:t>How</a:t>
            </a:r>
            <a:r>
              <a:rPr lang="en-GB" altLang="en-US" sz="3600" b="1" smtClean="0">
                <a:solidFill>
                  <a:schemeClr val="accent2"/>
                </a:solidFill>
                <a:cs typeface="Calibri" panose="020F0502020204030204" pitchFamily="34" charset="0"/>
              </a:rPr>
              <a:t> are the pipes joined?</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6963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143CC5-0C3B-4B8B-83A1-10D3BFF52ADC}" type="slidenum">
              <a:rPr lang="en-US" altLang="en-US" sz="1200" smtClean="0">
                <a:solidFill>
                  <a:srgbClr val="898989"/>
                </a:solidFill>
              </a:rPr>
              <a:pPr>
                <a:spcBef>
                  <a:spcPct val="0"/>
                </a:spcBef>
                <a:buFontTx/>
                <a:buNone/>
              </a:pPr>
              <a:t>33</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409416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Join pipes tightly to </a:t>
            </a:r>
            <a:r>
              <a:rPr lang="en-GB" altLang="en-US" sz="2000" b="1" dirty="0">
                <a:solidFill>
                  <a:schemeClr val="tx2"/>
                </a:solidFill>
                <a:latin typeface="Arial" charset="0"/>
                <a:cs typeface="Arial" charset="0"/>
              </a:rPr>
              <a:t>avoid leakage </a:t>
            </a:r>
            <a:r>
              <a:rPr lang="en-GB" altLang="en-US" sz="2000" dirty="0">
                <a:solidFill>
                  <a:schemeClr val="tx2"/>
                </a:solidFill>
                <a:latin typeface="Arial" charset="0"/>
                <a:cs typeface="Arial" charset="0"/>
              </a:rPr>
              <a:t>(pollution)</a:t>
            </a:r>
          </a:p>
          <a:p>
            <a:pPr marL="357188" lvl="1" indent="-357188" eaLnBrk="1">
              <a:spcAft>
                <a:spcPts val="1200"/>
              </a:spcAft>
              <a:buFont typeface="Arial" charset="0"/>
              <a:buChar char="•"/>
              <a:defRPr/>
            </a:pPr>
            <a:r>
              <a:rPr lang="en-GB" altLang="en-US" sz="2000" b="1" dirty="0">
                <a:solidFill>
                  <a:schemeClr val="tx2"/>
                </a:solidFill>
                <a:latin typeface="Arial" charset="0"/>
                <a:cs typeface="Arial" charset="0"/>
              </a:rPr>
              <a:t>Fitting</a:t>
            </a:r>
            <a:r>
              <a:rPr lang="en-GB" altLang="en-US" sz="2000" dirty="0">
                <a:solidFill>
                  <a:schemeClr val="tx2"/>
                </a:solidFill>
                <a:latin typeface="Arial" charset="0"/>
                <a:cs typeface="Arial" charset="0"/>
              </a:rPr>
              <a:t> includes the following work steps – especially in case of ST/ABR distribution pipes this is important to ensure correct length</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Measure and cut</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Prime</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Dry fit</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Glue (special for PVC pipes, applied on both pipes that are to be joined)</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Push and twist</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Use a lever rod and a timber wedge when connecting pipes to </a:t>
            </a:r>
            <a:r>
              <a:rPr lang="en-GB" altLang="en-US" sz="2000" b="1" dirty="0">
                <a:solidFill>
                  <a:schemeClr val="tx2"/>
                </a:solidFill>
                <a:latin typeface="Arial" charset="0"/>
                <a:cs typeface="Arial" charset="0"/>
              </a:rPr>
              <a:t>avoid that pipes get damaged</a:t>
            </a:r>
            <a:endParaRPr lang="de-DE" altLang="en-US" dirty="0">
              <a:solidFill>
                <a:srgbClr val="C00000"/>
              </a:solidFill>
              <a:latin typeface="Arial" charset="0"/>
              <a:cs typeface="Arial" charset="0"/>
            </a:endParaRPr>
          </a:p>
        </p:txBody>
      </p:sp>
      <p:sp>
        <p:nvSpPr>
          <p:cNvPr id="6964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 calcmode="lin" valueType="num">
                                      <p:cBhvr additive="base">
                                        <p:cTn id="2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additive="base">
                                        <p:cTn id="2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anim calcmode="lin" valueType="num">
                                      <p:cBhvr additive="base">
                                        <p:cTn id="3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5" presetID="3" presetClass="entr" presetSubtype="1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par>
                                <p:cTn id="38" presetID="3" presetClass="entr" presetSubtype="1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What</a:t>
            </a:r>
            <a:r>
              <a:rPr lang="en-GB" altLang="en-US" sz="3600" b="1" smtClean="0">
                <a:solidFill>
                  <a:schemeClr val="accent2"/>
                </a:solidFill>
                <a:cs typeface="Calibri" panose="020F0502020204030204" pitchFamily="34" charset="0"/>
              </a:rPr>
              <a:t> is the importance of levels?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716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B22BA7-9582-4E34-8B7C-EE934B71A5A8}" type="slidenum">
              <a:rPr lang="en-US" altLang="en-US" sz="1200" smtClean="0">
                <a:solidFill>
                  <a:srgbClr val="898989"/>
                </a:solidFill>
              </a:rPr>
              <a:pPr>
                <a:spcBef>
                  <a:spcPct val="0"/>
                </a:spcBef>
                <a:buFontTx/>
                <a:buNone/>
              </a:pPr>
              <a:t>34</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526256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DTF is supposed to run on gravity</a:t>
            </a:r>
            <a:r>
              <a:rPr lang="en-GB" altLang="en-US" i="1" dirty="0">
                <a:solidFill>
                  <a:schemeClr val="tx2"/>
                </a:solidFill>
                <a:latin typeface="Arial" charset="0"/>
                <a:cs typeface="Arial" charset="0"/>
              </a:rPr>
              <a:t> (considered during site selection)</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To avoid hydraulic problems, the following is essential:</a:t>
            </a:r>
          </a:p>
          <a:p>
            <a:pPr marL="642938" lvl="1" indent="-357188" eaLnBrk="1">
              <a:spcAft>
                <a:spcPts val="1200"/>
              </a:spcAft>
              <a:buFont typeface="Wingdings" pitchFamily="2" charset="2"/>
              <a:buChar char="ü"/>
              <a:defRPr/>
            </a:pPr>
            <a:r>
              <a:rPr lang="en-GB" altLang="en-US" b="1" dirty="0">
                <a:solidFill>
                  <a:srgbClr val="C00000"/>
                </a:solidFill>
                <a:latin typeface="Arial" charset="0"/>
                <a:cs typeface="Arial" charset="0"/>
              </a:rPr>
              <a:t>Ensure required levels </a:t>
            </a:r>
            <a:r>
              <a:rPr lang="en-GB" altLang="en-US" dirty="0">
                <a:solidFill>
                  <a:srgbClr val="C00000"/>
                </a:solidFill>
                <a:latin typeface="Arial" charset="0"/>
                <a:cs typeface="Arial" charset="0"/>
              </a:rPr>
              <a:t>of slabs and pipes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b="1" dirty="0">
                <a:solidFill>
                  <a:srgbClr val="C00000"/>
                </a:solidFill>
                <a:latin typeface="Arial" charset="0"/>
                <a:cs typeface="Arial" charset="0"/>
              </a:rPr>
              <a:t>Avoid any deviation </a:t>
            </a:r>
            <a:r>
              <a:rPr lang="en-GB" altLang="en-US" dirty="0">
                <a:solidFill>
                  <a:srgbClr val="C00000"/>
                </a:solidFill>
                <a:latin typeface="Arial" charset="0"/>
                <a:cs typeface="Arial" charset="0"/>
              </a:rPr>
              <a:t>as even small can lead to clogging and overflowing </a:t>
            </a:r>
            <a:endParaRPr lang="de-DE" altLang="en-US" dirty="0">
              <a:solidFill>
                <a:srgbClr val="C00000"/>
              </a:solidFill>
              <a:latin typeface="Arial" charset="0"/>
              <a:cs typeface="Arial" charset="0"/>
            </a:endParaRP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The Contractor and Supervisor need to ensure that all levels are kept:</a:t>
            </a:r>
          </a:p>
          <a:p>
            <a:pPr marL="642938" lvl="1" indent="-357188" eaLnBrk="1">
              <a:spcAft>
                <a:spcPts val="1200"/>
              </a:spcAft>
              <a:buFont typeface="Wingdings" pitchFamily="2" charset="2"/>
              <a:buChar char="ü"/>
              <a:defRPr/>
            </a:pPr>
            <a:r>
              <a:rPr lang="en-GB" altLang="en-US" b="1" dirty="0">
                <a:solidFill>
                  <a:srgbClr val="C00000"/>
                </a:solidFill>
                <a:latin typeface="Arial" charset="0"/>
                <a:cs typeface="Arial" charset="0"/>
              </a:rPr>
              <a:t>Absolute levels </a:t>
            </a:r>
            <a:r>
              <a:rPr lang="en-GB" altLang="en-US" dirty="0">
                <a:solidFill>
                  <a:srgbClr val="C00000"/>
                </a:solidFill>
                <a:latin typeface="Arial" charset="0"/>
                <a:cs typeface="Arial" charset="0"/>
              </a:rPr>
              <a:t>of the treatment modules, particularly of the outlet pipes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Required </a:t>
            </a:r>
            <a:r>
              <a:rPr lang="en-GB" altLang="en-US" b="1" dirty="0">
                <a:solidFill>
                  <a:srgbClr val="C00000"/>
                </a:solidFill>
                <a:latin typeface="Arial" charset="0"/>
                <a:cs typeface="Arial" charset="0"/>
              </a:rPr>
              <a:t>level differences </a:t>
            </a:r>
            <a:r>
              <a:rPr lang="en-GB" altLang="en-US" dirty="0">
                <a:solidFill>
                  <a:srgbClr val="C00000"/>
                </a:solidFill>
                <a:latin typeface="Arial" charset="0"/>
                <a:cs typeface="Arial" charset="0"/>
              </a:rPr>
              <a:t>within the treatment modules</a:t>
            </a:r>
            <a:endParaRPr lang="de-DE" altLang="en-US" dirty="0">
              <a:solidFill>
                <a:srgbClr val="C00000"/>
              </a:solidFill>
              <a:latin typeface="Arial" charset="0"/>
              <a:cs typeface="Arial" charset="0"/>
            </a:endParaRP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Regular checks are required during:</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Excavation</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Construction of ground slabs and ground bottoms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Installation of pipes (i.e. outlet pipes of modules)</a:t>
            </a:r>
            <a:endParaRPr lang="de-DE" altLang="en-US" dirty="0">
              <a:solidFill>
                <a:srgbClr val="C00000"/>
              </a:solidFill>
              <a:latin typeface="Arial" charset="0"/>
              <a:cs typeface="Arial" charset="0"/>
            </a:endParaRPr>
          </a:p>
          <a:p>
            <a:pPr marL="357188" lvl="1" indent="-357188" eaLnBrk="1">
              <a:spcAft>
                <a:spcPts val="1200"/>
              </a:spcAft>
              <a:buFont typeface="Arial" charset="0"/>
              <a:buChar char="•"/>
              <a:defRPr/>
            </a:pPr>
            <a:endParaRPr lang="en-GB" altLang="en-US" sz="2000" dirty="0">
              <a:solidFill>
                <a:schemeClr val="tx2"/>
              </a:solidFill>
              <a:latin typeface="Arial" charset="0"/>
              <a:cs typeface="Arial" charset="0"/>
            </a:endParaRPr>
          </a:p>
        </p:txBody>
      </p:sp>
      <p:sp>
        <p:nvSpPr>
          <p:cNvPr id="716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cxnSp>
        <p:nvCxnSpPr>
          <p:cNvPr id="13" name="Gerade Verbindung 12"/>
          <p:cNvCxnSpPr>
            <a:stCxn id="10" idx="0"/>
            <a:endCxn id="10" idx="1"/>
          </p:cNvCxnSpPr>
          <p:nvPr/>
        </p:nvCxnSpPr>
        <p:spPr>
          <a:xfrm flipH="1">
            <a:off x="6172200" y="4038600"/>
            <a:ext cx="1076325" cy="925513"/>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Grafik 13" descr="Dumpy lev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038600"/>
            <a:ext cx="215106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 calcmode="lin" valueType="num">
                                      <p:cBhvr additive="base">
                                        <p:cTn id="2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 calcmode="lin" valueType="num">
                                      <p:cBhvr additive="base">
                                        <p:cTn id="3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 calcmode="lin" valueType="num">
                                      <p:cBhvr additive="base">
                                        <p:cTn id="43"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 calcmode="lin" valueType="num">
                                      <p:cBhvr additive="base">
                                        <p:cTn id="4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49" presetID="3" presetClass="entr" presetSubtype="1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linds(horizontal)">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04800" y="2209800"/>
            <a:ext cx="8229600" cy="762000"/>
          </a:xfrm>
        </p:spPr>
        <p:txBody>
          <a:bodyPr/>
          <a:lstStyle/>
          <a:p>
            <a:r>
              <a:rPr lang="en-GB" altLang="en-US" sz="3600" b="1" smtClean="0">
                <a:solidFill>
                  <a:schemeClr val="tx2"/>
                </a:solidFill>
                <a:cs typeface="Calibri" panose="020F0502020204030204" pitchFamily="34" charset="0"/>
              </a:rPr>
              <a:t>Receiving Bay &amp; Balancing Tank</a:t>
            </a:r>
            <a:br>
              <a:rPr lang="en-GB" altLang="en-US" sz="3600" b="1" smtClean="0">
                <a:solidFill>
                  <a:schemeClr val="tx2"/>
                </a:solidFill>
                <a:cs typeface="Calibri" panose="020F0502020204030204" pitchFamily="34" charset="0"/>
              </a:rPr>
            </a:br>
            <a:r>
              <a:rPr lang="en-GB" altLang="en-US" sz="3600" b="1" smtClean="0">
                <a:solidFill>
                  <a:schemeClr val="tx2"/>
                </a:solidFill>
                <a:cs typeface="Calibri" panose="020F0502020204030204" pitchFamily="34" charset="0"/>
              </a:rPr>
              <a:t>(RB/BT)</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7373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FDCC1C0-A167-405C-844D-D41FF637515F}" type="slidenum">
              <a:rPr lang="en-US" altLang="en-US" sz="1200" smtClean="0">
                <a:solidFill>
                  <a:srgbClr val="898989"/>
                </a:solidFill>
              </a:rPr>
              <a:pPr>
                <a:spcBef>
                  <a:spcPct val="0"/>
                </a:spcBef>
                <a:buFontTx/>
                <a:buNone/>
              </a:pPr>
              <a:t>35</a:t>
            </a:fld>
            <a:endParaRPr lang="en-US" alt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Access to the RB/BT?</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757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C51597-4DC9-492C-930F-EB804B58D3AA}" type="slidenum">
              <a:rPr lang="en-US" altLang="en-US" sz="1200" smtClean="0">
                <a:solidFill>
                  <a:srgbClr val="898989"/>
                </a:solidFill>
              </a:rPr>
              <a:pPr>
                <a:spcBef>
                  <a:spcPct val="0"/>
                </a:spcBef>
                <a:buFontTx/>
                <a:buNone/>
              </a:pPr>
              <a:t>36</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264636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US" altLang="en-US" sz="2000" dirty="0">
                <a:solidFill>
                  <a:schemeClr val="tx2"/>
                </a:solidFill>
                <a:latin typeface="Arial" charset="0"/>
                <a:cs typeface="Arial" charset="0"/>
              </a:rPr>
              <a:t>The level depends on the levels of the Settler (1% slope) </a:t>
            </a:r>
          </a:p>
          <a:p>
            <a:pPr marL="642938" lvl="1" indent="-357188" eaLnBrk="1">
              <a:spcAft>
                <a:spcPts val="1200"/>
              </a:spcAft>
              <a:buFont typeface="Wingdings" pitchFamily="2" charset="2"/>
              <a:buChar char="ü"/>
              <a:defRPr/>
            </a:pPr>
            <a:r>
              <a:rPr lang="en-US" altLang="en-US" dirty="0">
                <a:solidFill>
                  <a:srgbClr val="C00000"/>
                </a:solidFill>
                <a:latin typeface="Arial" charset="0"/>
                <a:cs typeface="Arial" charset="0"/>
              </a:rPr>
              <a:t>Depending on the existing ground level excavation or backfilling might be required</a:t>
            </a:r>
          </a:p>
          <a:p>
            <a:pPr marL="357188" lvl="1" indent="-357188" eaLnBrk="1">
              <a:spcAft>
                <a:spcPts val="1200"/>
              </a:spcAft>
              <a:buFont typeface="Arial" charset="0"/>
              <a:buChar char="•"/>
              <a:defRPr/>
            </a:pPr>
            <a:r>
              <a:rPr lang="en-US" altLang="en-US" sz="2000" dirty="0">
                <a:solidFill>
                  <a:schemeClr val="tx2"/>
                </a:solidFill>
                <a:latin typeface="Arial" charset="0"/>
                <a:cs typeface="Arial" charset="0"/>
              </a:rPr>
              <a:t>Provide a vertical distance between the ground level and the DN 100 inlet pipes of min. 80 cm to connect the truck to the hose</a:t>
            </a:r>
          </a:p>
          <a:p>
            <a:pPr marL="357188" lvl="1" indent="-357188" eaLnBrk="1">
              <a:spcAft>
                <a:spcPts val="1200"/>
              </a:spcAft>
              <a:buFont typeface="Arial" charset="0"/>
              <a:buChar char="•"/>
              <a:defRPr/>
            </a:pPr>
            <a:r>
              <a:rPr lang="en-US" altLang="en-US" sz="2000" dirty="0">
                <a:solidFill>
                  <a:schemeClr val="tx2"/>
                </a:solidFill>
                <a:latin typeface="Arial" charset="0"/>
                <a:cs typeface="Arial" charset="0"/>
              </a:rPr>
              <a:t>Build the parking area horizontally to ensure that exhausters can be emptied by gravity entirely</a:t>
            </a:r>
          </a:p>
        </p:txBody>
      </p:sp>
      <p:sp>
        <p:nvSpPr>
          <p:cNvPr id="757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26" name="Grafik 17" descr="Receiving bay with exhauster.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657600"/>
            <a:ext cx="5643563"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Text Box 102"/>
          <p:cNvSpPr txBox="1">
            <a:spLocks noChangeArrowheads="1"/>
          </p:cNvSpPr>
          <p:nvPr/>
        </p:nvSpPr>
        <p:spPr bwMode="auto">
          <a:xfrm>
            <a:off x="3124200" y="5562600"/>
            <a:ext cx="1223963"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000"/>
              </a:spcAft>
              <a:buFontTx/>
              <a:buNone/>
            </a:pPr>
            <a:r>
              <a:rPr lang="en-GB" altLang="en-US" sz="1600"/>
              <a:t>0% slope</a:t>
            </a: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linds(horizontal)">
                                      <p:cBhvr>
                                        <p:cTn id="11" dur="500"/>
                                        <p:tgtEl>
                                          <p:spTgt spid="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 calcmode="lin" valueType="num">
                                      <p:cBhvr additive="base">
                                        <p:cTn id="16"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8" presetID="3" presetClass="entr" presetSubtype="10" fill="hold" grpId="0" nodeType="withEffect">
                                  <p:stCondLst>
                                    <p:cond delay="0"/>
                                  </p:stCondLst>
                                  <p:childTnLst>
                                    <p:set>
                                      <p:cBhvr>
                                        <p:cTn id="19" dur="1" fill="hold">
                                          <p:stCondLst>
                                            <p:cond delay="0"/>
                                          </p:stCondLst>
                                        </p:cTn>
                                        <p:tgtEl>
                                          <p:spTgt spid="71682"/>
                                        </p:tgtEl>
                                        <p:attrNameLst>
                                          <p:attrName>style.visibility</p:attrName>
                                        </p:attrNameLst>
                                      </p:cBhvr>
                                      <p:to>
                                        <p:strVal val="visible"/>
                                      </p:to>
                                    </p:set>
                                    <p:animEffect transition="in" filter="blinds(horizontal)">
                                      <p:cBhvr>
                                        <p:cTn id="20" dur="5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Screens and cleaning channels?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7782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DB10B9-DF3A-4A56-9D7D-F63A77EA615A}" type="slidenum">
              <a:rPr lang="en-US" altLang="en-US" sz="1200" smtClean="0">
                <a:solidFill>
                  <a:srgbClr val="898989"/>
                </a:solidFill>
              </a:rPr>
              <a:pPr>
                <a:spcBef>
                  <a:spcPct val="0"/>
                </a:spcBef>
                <a:buFontTx/>
                <a:buNone/>
              </a:pPr>
              <a:t>37</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200025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Ensure that screens are exactly built and installed as per spec´s to </a:t>
            </a:r>
            <a:r>
              <a:rPr lang="en-GB" altLang="en-US" sz="2000" b="1" dirty="0">
                <a:solidFill>
                  <a:schemeClr val="tx2"/>
                </a:solidFill>
                <a:latin typeface="Arial" charset="0"/>
                <a:cs typeface="Arial" charset="0"/>
              </a:rPr>
              <a:t>avoid clogging </a:t>
            </a:r>
            <a:r>
              <a:rPr lang="en-GB" altLang="en-US" sz="2000" dirty="0">
                <a:solidFill>
                  <a:schemeClr val="tx2"/>
                </a:solidFill>
                <a:latin typeface="Arial" charset="0"/>
                <a:cs typeface="Arial" charset="0"/>
              </a:rPr>
              <a:t>during operations and </a:t>
            </a:r>
            <a:r>
              <a:rPr lang="en-GB" altLang="en-US" sz="2000" b="1" dirty="0">
                <a:solidFill>
                  <a:schemeClr val="tx2"/>
                </a:solidFill>
                <a:latin typeface="Arial" charset="0"/>
                <a:cs typeface="Arial" charset="0"/>
              </a:rPr>
              <a:t>facilitate cleaning</a:t>
            </a:r>
            <a:r>
              <a:rPr lang="en-GB" altLang="en-US" sz="2000" dirty="0">
                <a:solidFill>
                  <a:schemeClr val="tx2"/>
                </a:solidFill>
                <a:latin typeface="Arial" charset="0"/>
                <a:cs typeface="Arial" charset="0"/>
              </a:rPr>
              <a:t>:</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Coarse Screen fabricated using GMS bars with diameter of 20 mm</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Spacing between screen bars of 40 mm</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Hinge on top to swing open for easier cleaning</a:t>
            </a:r>
          </a:p>
        </p:txBody>
      </p:sp>
      <p:sp>
        <p:nvSpPr>
          <p:cNvPr id="778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7783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77832"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3238500"/>
            <a:ext cx="6046787"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Oval 40"/>
          <p:cNvSpPr>
            <a:spLocks noChangeArrowheads="1"/>
          </p:cNvSpPr>
          <p:nvPr/>
        </p:nvSpPr>
        <p:spPr bwMode="auto">
          <a:xfrm>
            <a:off x="3771900" y="3886200"/>
            <a:ext cx="838200" cy="165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77834" name="Oval 40"/>
          <p:cNvSpPr>
            <a:spLocks noChangeArrowheads="1"/>
          </p:cNvSpPr>
          <p:nvPr/>
        </p:nvSpPr>
        <p:spPr bwMode="auto">
          <a:xfrm>
            <a:off x="5476875" y="3886200"/>
            <a:ext cx="838200" cy="165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Screens and cleaning channels?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7987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96B11E-DC16-4252-B918-6EB0DE98CE29}" type="slidenum">
              <a:rPr lang="en-US" altLang="en-US" sz="1200" smtClean="0">
                <a:solidFill>
                  <a:srgbClr val="898989"/>
                </a:solidFill>
              </a:rPr>
              <a:pPr>
                <a:spcBef>
                  <a:spcPct val="0"/>
                </a:spcBef>
                <a:buFontTx/>
                <a:buNone/>
              </a:pPr>
              <a:t>38</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227806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Ensure that the concrete </a:t>
            </a:r>
            <a:r>
              <a:rPr lang="en-GB" altLang="en-US" sz="2000" b="1" dirty="0">
                <a:solidFill>
                  <a:schemeClr val="tx2"/>
                </a:solidFill>
                <a:latin typeface="Arial" charset="0"/>
                <a:cs typeface="Arial" charset="0"/>
              </a:rPr>
              <a:t>U-shape cleaning / drainage channels </a:t>
            </a:r>
            <a:r>
              <a:rPr lang="en-GB" altLang="en-US" sz="2000" dirty="0">
                <a:solidFill>
                  <a:schemeClr val="tx2"/>
                </a:solidFill>
                <a:latin typeface="Arial" charset="0"/>
                <a:cs typeface="Arial" charset="0"/>
              </a:rPr>
              <a:t>are built according to the technical specifications:</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300 mm wide to avoid clogging</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Leading to the solid waste chamber to allow for removal of collected solid waste with a shovel or rake </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de-DE" altLang="en-US" dirty="0">
              <a:solidFill>
                <a:srgbClr val="C00000"/>
              </a:solidFill>
              <a:latin typeface="Arial" charset="0"/>
              <a:cs typeface="Arial" charset="0"/>
            </a:endParaRPr>
          </a:p>
        </p:txBody>
      </p:sp>
      <p:sp>
        <p:nvSpPr>
          <p:cNvPr id="798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7987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73729"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19400"/>
            <a:ext cx="60642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Oval 39"/>
          <p:cNvSpPr>
            <a:spLocks noChangeArrowheads="1"/>
          </p:cNvSpPr>
          <p:nvPr/>
        </p:nvSpPr>
        <p:spPr bwMode="auto">
          <a:xfrm>
            <a:off x="2590800" y="3505200"/>
            <a:ext cx="669925" cy="4857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 name="Oval 39"/>
          <p:cNvSpPr>
            <a:spLocks noChangeArrowheads="1"/>
          </p:cNvSpPr>
          <p:nvPr/>
        </p:nvSpPr>
        <p:spPr bwMode="auto">
          <a:xfrm>
            <a:off x="3657600" y="3505200"/>
            <a:ext cx="669925" cy="4857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73732" name="Object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551363"/>
            <a:ext cx="3478213"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39"/>
          <p:cNvSpPr>
            <a:spLocks noChangeArrowheads="1"/>
          </p:cNvSpPr>
          <p:nvPr/>
        </p:nvSpPr>
        <p:spPr bwMode="auto">
          <a:xfrm>
            <a:off x="6096000" y="4429125"/>
            <a:ext cx="1143000" cy="71913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73731"/>
                                        </p:tgtEl>
                                        <p:attrNameLst>
                                          <p:attrName>style.visibility</p:attrName>
                                        </p:attrNameLst>
                                      </p:cBhvr>
                                      <p:to>
                                        <p:strVal val="visible"/>
                                      </p:to>
                                    </p:set>
                                    <p:animEffect transition="in" filter="blinds(horizontal)">
                                      <p:cBhvr>
                                        <p:cTn id="11" dur="500"/>
                                        <p:tgtEl>
                                          <p:spTgt spid="73731"/>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par>
                                <p:cTn id="15" presetID="3" presetClass="entr" presetSubtype="10" fill="hold" nodeType="withEffect">
                                  <p:stCondLst>
                                    <p:cond delay="0"/>
                                  </p:stCondLst>
                                  <p:childTnLst>
                                    <p:set>
                                      <p:cBhvr>
                                        <p:cTn id="16" dur="1" fill="hold">
                                          <p:stCondLst>
                                            <p:cond delay="0"/>
                                          </p:stCondLst>
                                        </p:cTn>
                                        <p:tgtEl>
                                          <p:spTgt spid="73729"/>
                                        </p:tgtEl>
                                        <p:attrNameLst>
                                          <p:attrName>style.visibility</p:attrName>
                                        </p:attrNameLst>
                                      </p:cBhvr>
                                      <p:to>
                                        <p:strVal val="visible"/>
                                      </p:to>
                                    </p:set>
                                    <p:animEffect transition="in" filter="blinds(horizontal)">
                                      <p:cBhvr>
                                        <p:cTn id="17" dur="500"/>
                                        <p:tgtEl>
                                          <p:spTgt spid="737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4" presetID="3" presetClass="entr" presetSubtype="10" fill="hold" nodeType="withEffect">
                                  <p:stCondLst>
                                    <p:cond delay="0"/>
                                  </p:stCondLst>
                                  <p:childTnLst>
                                    <p:set>
                                      <p:cBhvr>
                                        <p:cTn id="25" dur="1" fill="hold">
                                          <p:stCondLst>
                                            <p:cond delay="0"/>
                                          </p:stCondLst>
                                        </p:cTn>
                                        <p:tgtEl>
                                          <p:spTgt spid="73732"/>
                                        </p:tgtEl>
                                        <p:attrNameLst>
                                          <p:attrName>style.visibility</p:attrName>
                                        </p:attrNameLst>
                                      </p:cBhvr>
                                      <p:to>
                                        <p:strVal val="visible"/>
                                      </p:to>
                                    </p:set>
                                    <p:animEffect transition="in" filter="blinds(horizontal)">
                                      <p:cBhvr>
                                        <p:cTn id="26" dur="500"/>
                                        <p:tgtEl>
                                          <p:spTgt spid="7373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p:bldP spid="11"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Water tightness?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8192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4BFFAE1-30FB-4397-BCE1-B53D5B7FE3D1}" type="slidenum">
              <a:rPr lang="en-US" altLang="en-US" sz="1200" smtClean="0">
                <a:solidFill>
                  <a:srgbClr val="898989"/>
                </a:solidFill>
              </a:rPr>
              <a:pPr>
                <a:spcBef>
                  <a:spcPct val="0"/>
                </a:spcBef>
                <a:buFontTx/>
                <a:buNone/>
              </a:pPr>
              <a:t>39</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224631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RB/BT is constructed above ground; leaks would result in groundwater contamination, pollution of the surroundings, smell, attraction of flies, carriers of diseases (health risk to operators)</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Build tanks </a:t>
            </a:r>
            <a:r>
              <a:rPr lang="en-GB" altLang="en-US" sz="2000" b="1" dirty="0">
                <a:solidFill>
                  <a:schemeClr val="tx2"/>
                </a:solidFill>
                <a:latin typeface="Arial" charset="0"/>
                <a:cs typeface="Arial" charset="0"/>
              </a:rPr>
              <a:t>absolutely water-tight</a:t>
            </a:r>
            <a:r>
              <a:rPr lang="en-GB" altLang="en-US" sz="2000" dirty="0">
                <a:solidFill>
                  <a:schemeClr val="tx2"/>
                </a:solidFill>
                <a:latin typeface="Arial" charset="0"/>
                <a:cs typeface="Arial" charset="0"/>
              </a:rPr>
              <a:t>:</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Plaster walls properly with a </a:t>
            </a:r>
            <a:r>
              <a:rPr lang="en-GB" altLang="en-US" sz="2000" b="1" dirty="0">
                <a:solidFill>
                  <a:srgbClr val="C00000"/>
                </a:solidFill>
                <a:latin typeface="Arial" charset="0"/>
                <a:cs typeface="Arial" charset="0"/>
              </a:rPr>
              <a:t>water proof cement mortar </a:t>
            </a:r>
            <a:r>
              <a:rPr lang="en-GB" altLang="en-US" sz="2000" dirty="0">
                <a:solidFill>
                  <a:srgbClr val="C00000"/>
                </a:solidFill>
                <a:latin typeface="Arial" charset="0"/>
                <a:cs typeface="Arial" charset="0"/>
              </a:rPr>
              <a:t>(incl. </a:t>
            </a:r>
            <a:r>
              <a:rPr lang="en-GB" altLang="en-US" sz="2000" b="1" dirty="0">
                <a:solidFill>
                  <a:srgbClr val="C00000"/>
                </a:solidFill>
                <a:latin typeface="Arial" charset="0"/>
                <a:cs typeface="Arial" charset="0"/>
              </a:rPr>
              <a:t>plastic additive</a:t>
            </a:r>
            <a:r>
              <a:rPr lang="en-GB" altLang="en-US" sz="2000" dirty="0">
                <a:solidFill>
                  <a:srgbClr val="C00000"/>
                </a:solidFill>
                <a:latin typeface="Arial" charset="0"/>
                <a:cs typeface="Arial" charset="0"/>
              </a:rPr>
              <a:t>)  - </a:t>
            </a:r>
            <a:r>
              <a:rPr lang="en-GB" altLang="en-US" sz="2000" b="1" dirty="0">
                <a:solidFill>
                  <a:srgbClr val="C00000"/>
                </a:solidFill>
                <a:latin typeface="Arial" charset="0"/>
                <a:cs typeface="Arial" charset="0"/>
              </a:rPr>
              <a:t>internally and externally</a:t>
            </a:r>
            <a:endParaRPr lang="de-DE" altLang="en-US" sz="2000" b="1" dirty="0">
              <a:solidFill>
                <a:srgbClr val="C00000"/>
              </a:solidFill>
              <a:latin typeface="Arial" charset="0"/>
              <a:cs typeface="Arial" charset="0"/>
            </a:endParaRPr>
          </a:p>
        </p:txBody>
      </p:sp>
      <p:sp>
        <p:nvSpPr>
          <p:cNvPr id="8192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0" name="Grafik 23" descr="BT_Plaste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27400"/>
            <a:ext cx="30480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Oval 43"/>
          <p:cNvSpPr>
            <a:spLocks noChangeArrowheads="1"/>
          </p:cNvSpPr>
          <p:nvPr/>
        </p:nvSpPr>
        <p:spPr bwMode="auto">
          <a:xfrm>
            <a:off x="1181100" y="4095750"/>
            <a:ext cx="2433638" cy="1168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8192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044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362325"/>
            <a:ext cx="4914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43"/>
          <p:cNvSpPr>
            <a:spLocks noChangeArrowheads="1"/>
          </p:cNvSpPr>
          <p:nvPr/>
        </p:nvSpPr>
        <p:spPr bwMode="auto">
          <a:xfrm>
            <a:off x="4733925" y="5810250"/>
            <a:ext cx="1295400" cy="3429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04450"/>
                                        </p:tgtEl>
                                        <p:attrNameLst>
                                          <p:attrName>style.visibility</p:attrName>
                                        </p:attrNameLst>
                                      </p:cBhvr>
                                      <p:to>
                                        <p:strVal val="visible"/>
                                      </p:to>
                                    </p:set>
                                    <p:animEffect transition="in" filter="blinds(horizontal)">
                                      <p:cBhvr>
                                        <p:cTn id="14" dur="500"/>
                                        <p:tgtEl>
                                          <p:spTgt spid="1044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1" presetID="3" presetClass="entr" presetSubtype="10" fill="hold" nodeType="withEffect">
                                  <p:stCondLst>
                                    <p:cond delay="0"/>
                                  </p:stCondLst>
                                  <p:childTnLst>
                                    <p:set>
                                      <p:cBhvr>
                                        <p:cTn id="22" dur="1" fill="hold">
                                          <p:stCondLst>
                                            <p:cond delay="0"/>
                                          </p:stCondLst>
                                        </p:cTn>
                                        <p:tgtEl>
                                          <p:spTgt spid="104451"/>
                                        </p:tgtEl>
                                        <p:attrNameLst>
                                          <p:attrName>style.visibility</p:attrName>
                                        </p:attrNameLst>
                                      </p:cBhvr>
                                      <p:to>
                                        <p:strVal val="visible"/>
                                      </p:to>
                                    </p:set>
                                    <p:animEffect transition="in" filter="blinds(horizontal)">
                                      <p:cBhvr>
                                        <p:cTn id="23" dur="500"/>
                                        <p:tgtEl>
                                          <p:spTgt spid="104451"/>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024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041090-63A2-40A4-9E36-4DCD3B087AF6}" type="slidenum">
              <a:rPr lang="en-US" altLang="en-US" sz="1200" smtClean="0">
                <a:solidFill>
                  <a:srgbClr val="898989"/>
                </a:solidFill>
              </a:rPr>
              <a:pPr>
                <a:spcBef>
                  <a:spcPct val="0"/>
                </a:spcBef>
                <a:buFontTx/>
                <a:buNone/>
              </a:pPr>
              <a:t>4</a:t>
            </a:fld>
            <a:endParaRPr lang="en-US" altLang="en-US" sz="1200" smtClean="0">
              <a:solidFill>
                <a:srgbClr val="898989"/>
              </a:solidFill>
            </a:endParaRPr>
          </a:p>
        </p:txBody>
      </p:sp>
      <p:sp>
        <p:nvSpPr>
          <p:cNvPr id="10244" name="Textfeld 7"/>
          <p:cNvSpPr txBox="1">
            <a:spLocks noChangeArrowheads="1"/>
          </p:cNvSpPr>
          <p:nvPr/>
        </p:nvSpPr>
        <p:spPr bwMode="auto">
          <a:xfrm>
            <a:off x="304800" y="76200"/>
            <a:ext cx="807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2400"/>
              </a:spcAft>
              <a:buFontTx/>
              <a:buNone/>
            </a:pPr>
            <a:r>
              <a:rPr lang="en-GB" altLang="en-US" sz="2000" b="1">
                <a:solidFill>
                  <a:schemeClr val="tx2"/>
                </a:solidFill>
                <a:latin typeface="Arial" panose="020B0604020202020204" pitchFamily="34" charset="0"/>
              </a:rPr>
              <a:t>Objective: </a:t>
            </a:r>
            <a:r>
              <a:rPr lang="en-GB" altLang="en-US" sz="2000">
                <a:solidFill>
                  <a:srgbClr val="C00000"/>
                </a:solidFill>
                <a:latin typeface="Arial" panose="020B0604020202020204" pitchFamily="34" charset="0"/>
              </a:rPr>
              <a:t>To make you understand the DTF concept</a:t>
            </a:r>
            <a:endParaRPr lang="en-GB" altLang="en-US" sz="1800" i="1">
              <a:solidFill>
                <a:srgbClr val="C00000"/>
              </a:solidFill>
              <a:latin typeface="Arial" panose="020B0604020202020204" pitchFamily="34" charset="0"/>
            </a:endParaRPr>
          </a:p>
        </p:txBody>
      </p:sp>
      <p:pic>
        <p:nvPicPr>
          <p:cNvPr id="10245" name="Picture 7" descr="C:\Users\Michael Wolf\Desktop\1_DTF Intro and Site Selection &amp; Survey\Printouts\poster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pieren 10"/>
          <p:cNvGrpSpPr>
            <a:grpSpLocks/>
          </p:cNvGrpSpPr>
          <p:nvPr/>
        </p:nvGrpSpPr>
        <p:grpSpPr bwMode="auto">
          <a:xfrm>
            <a:off x="2590800" y="696913"/>
            <a:ext cx="5486400" cy="1284287"/>
            <a:chOff x="2590800" y="697468"/>
            <a:chExt cx="5486400" cy="1283732"/>
          </a:xfrm>
        </p:grpSpPr>
        <p:sp>
          <p:nvSpPr>
            <p:cNvPr id="10263" name="Textfeld 7"/>
            <p:cNvSpPr txBox="1">
              <a:spLocks noChangeArrowheads="1"/>
            </p:cNvSpPr>
            <p:nvPr/>
          </p:nvSpPr>
          <p:spPr bwMode="auto">
            <a:xfrm>
              <a:off x="4572000" y="697468"/>
              <a:ext cx="3505200" cy="369332"/>
            </a:xfrm>
            <a:prstGeom prst="rect">
              <a:avLst/>
            </a:prstGeom>
            <a:solidFill>
              <a:schemeClr val="bg1"/>
            </a:solidFill>
            <a:ln w="57150">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Receiving Bay &amp; Balancing Tank</a:t>
              </a:r>
            </a:p>
          </p:txBody>
        </p:sp>
        <p:cxnSp>
          <p:nvCxnSpPr>
            <p:cNvPr id="10" name="Gerade Verbindung mit Pfeil 9"/>
            <p:cNvCxnSpPr>
              <a:stCxn id="10263" idx="1"/>
            </p:cNvCxnSpPr>
            <p:nvPr/>
          </p:nvCxnSpPr>
          <p:spPr>
            <a:xfrm flipH="1">
              <a:off x="2590800" y="881538"/>
              <a:ext cx="1981200" cy="109966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uppieren 11"/>
          <p:cNvGrpSpPr>
            <a:grpSpLocks/>
          </p:cNvGrpSpPr>
          <p:nvPr/>
        </p:nvGrpSpPr>
        <p:grpSpPr bwMode="auto">
          <a:xfrm>
            <a:off x="2590800" y="1828800"/>
            <a:ext cx="3733800" cy="990600"/>
            <a:chOff x="1905000" y="1219200"/>
            <a:chExt cx="3733800" cy="990600"/>
          </a:xfrm>
        </p:grpSpPr>
        <p:sp>
          <p:nvSpPr>
            <p:cNvPr id="10261" name="Textfeld 12"/>
            <p:cNvSpPr txBox="1">
              <a:spLocks noChangeArrowheads="1"/>
            </p:cNvSpPr>
            <p:nvPr/>
          </p:nvSpPr>
          <p:spPr bwMode="auto">
            <a:xfrm>
              <a:off x="4724400" y="1219200"/>
              <a:ext cx="914400" cy="369332"/>
            </a:xfrm>
            <a:prstGeom prst="rect">
              <a:avLst/>
            </a:prstGeom>
            <a:solidFill>
              <a:schemeClr val="bg1"/>
            </a:solidFill>
            <a:ln w="57150">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Settler</a:t>
              </a:r>
            </a:p>
          </p:txBody>
        </p:sp>
        <p:cxnSp>
          <p:nvCxnSpPr>
            <p:cNvPr id="14" name="Gerade Verbindung mit Pfeil 13"/>
            <p:cNvCxnSpPr>
              <a:stCxn id="10261" idx="1"/>
            </p:cNvCxnSpPr>
            <p:nvPr/>
          </p:nvCxnSpPr>
          <p:spPr>
            <a:xfrm flipH="1">
              <a:off x="1905000" y="1403350"/>
              <a:ext cx="2819400" cy="8064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uppieren 17"/>
          <p:cNvGrpSpPr>
            <a:grpSpLocks/>
          </p:cNvGrpSpPr>
          <p:nvPr/>
        </p:nvGrpSpPr>
        <p:grpSpPr bwMode="auto">
          <a:xfrm>
            <a:off x="2590800" y="2830513"/>
            <a:ext cx="3200400" cy="750887"/>
            <a:chOff x="2209800" y="1307068"/>
            <a:chExt cx="3200400" cy="750332"/>
          </a:xfrm>
        </p:grpSpPr>
        <p:sp>
          <p:nvSpPr>
            <p:cNvPr id="10259" name="Textfeld 18"/>
            <p:cNvSpPr txBox="1">
              <a:spLocks noChangeArrowheads="1"/>
            </p:cNvSpPr>
            <p:nvPr/>
          </p:nvSpPr>
          <p:spPr bwMode="auto">
            <a:xfrm>
              <a:off x="4724400" y="1307068"/>
              <a:ext cx="685800" cy="369332"/>
            </a:xfrm>
            <a:prstGeom prst="rect">
              <a:avLst/>
            </a:prstGeom>
            <a:solidFill>
              <a:schemeClr val="bg1"/>
            </a:solidFill>
            <a:ln w="57150">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ABR</a:t>
              </a:r>
            </a:p>
          </p:txBody>
        </p:sp>
        <p:cxnSp>
          <p:nvCxnSpPr>
            <p:cNvPr id="20" name="Gerade Verbindung mit Pfeil 19"/>
            <p:cNvCxnSpPr>
              <a:stCxn id="10259" idx="1"/>
            </p:cNvCxnSpPr>
            <p:nvPr/>
          </p:nvCxnSpPr>
          <p:spPr>
            <a:xfrm flipH="1">
              <a:off x="2209800" y="1491082"/>
              <a:ext cx="2514600" cy="5663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uppieren 22"/>
          <p:cNvGrpSpPr>
            <a:grpSpLocks/>
          </p:cNvGrpSpPr>
          <p:nvPr/>
        </p:nvGrpSpPr>
        <p:grpSpPr bwMode="auto">
          <a:xfrm>
            <a:off x="3048000" y="4038600"/>
            <a:ext cx="4267200" cy="990600"/>
            <a:chOff x="1905000" y="1219200"/>
            <a:chExt cx="4267200" cy="990600"/>
          </a:xfrm>
        </p:grpSpPr>
        <p:sp>
          <p:nvSpPr>
            <p:cNvPr id="10257" name="Textfeld 23"/>
            <p:cNvSpPr txBox="1">
              <a:spLocks noChangeArrowheads="1"/>
            </p:cNvSpPr>
            <p:nvPr/>
          </p:nvSpPr>
          <p:spPr bwMode="auto">
            <a:xfrm>
              <a:off x="3810000" y="1219200"/>
              <a:ext cx="2362200" cy="369332"/>
            </a:xfrm>
            <a:prstGeom prst="rect">
              <a:avLst/>
            </a:prstGeom>
            <a:solidFill>
              <a:schemeClr val="bg1"/>
            </a:solidFill>
            <a:ln w="57150">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Constructed Wetland</a:t>
              </a:r>
            </a:p>
          </p:txBody>
        </p:sp>
        <p:cxnSp>
          <p:nvCxnSpPr>
            <p:cNvPr id="25" name="Gerade Verbindung mit Pfeil 24"/>
            <p:cNvCxnSpPr>
              <a:stCxn id="10257" idx="1"/>
            </p:cNvCxnSpPr>
            <p:nvPr/>
          </p:nvCxnSpPr>
          <p:spPr>
            <a:xfrm flipH="1">
              <a:off x="1905000" y="1403350"/>
              <a:ext cx="1905000" cy="8064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uppieren 27"/>
          <p:cNvGrpSpPr>
            <a:grpSpLocks/>
          </p:cNvGrpSpPr>
          <p:nvPr/>
        </p:nvGrpSpPr>
        <p:grpSpPr bwMode="auto">
          <a:xfrm>
            <a:off x="3810000" y="3048000"/>
            <a:ext cx="4267200" cy="1066800"/>
            <a:chOff x="1676400" y="1219200"/>
            <a:chExt cx="4267200" cy="1066800"/>
          </a:xfrm>
        </p:grpSpPr>
        <p:sp>
          <p:nvSpPr>
            <p:cNvPr id="10255" name="Textfeld 28"/>
            <p:cNvSpPr txBox="1">
              <a:spLocks noChangeArrowheads="1"/>
            </p:cNvSpPr>
            <p:nvPr/>
          </p:nvSpPr>
          <p:spPr bwMode="auto">
            <a:xfrm>
              <a:off x="3810000" y="1219200"/>
              <a:ext cx="2133600" cy="369332"/>
            </a:xfrm>
            <a:prstGeom prst="rect">
              <a:avLst/>
            </a:prstGeom>
            <a:solidFill>
              <a:schemeClr val="bg1"/>
            </a:solidFill>
            <a:ln w="57150">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Sludge Drying Bed</a:t>
              </a:r>
            </a:p>
          </p:txBody>
        </p:sp>
        <p:cxnSp>
          <p:nvCxnSpPr>
            <p:cNvPr id="30" name="Gerade Verbindung mit Pfeil 29"/>
            <p:cNvCxnSpPr>
              <a:stCxn id="10255" idx="1"/>
            </p:cNvCxnSpPr>
            <p:nvPr/>
          </p:nvCxnSpPr>
          <p:spPr>
            <a:xfrm flipH="1">
              <a:off x="1676400" y="1403350"/>
              <a:ext cx="2133600" cy="8826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uppieren 31"/>
          <p:cNvGrpSpPr>
            <a:grpSpLocks/>
          </p:cNvGrpSpPr>
          <p:nvPr/>
        </p:nvGrpSpPr>
        <p:grpSpPr bwMode="auto">
          <a:xfrm>
            <a:off x="152400" y="990600"/>
            <a:ext cx="2286000" cy="1295400"/>
            <a:chOff x="3886200" y="1219200"/>
            <a:chExt cx="2286000" cy="1295400"/>
          </a:xfrm>
        </p:grpSpPr>
        <p:sp>
          <p:nvSpPr>
            <p:cNvPr id="10253" name="Textfeld 32"/>
            <p:cNvSpPr txBox="1">
              <a:spLocks noChangeArrowheads="1"/>
            </p:cNvSpPr>
            <p:nvPr/>
          </p:nvSpPr>
          <p:spPr bwMode="auto">
            <a:xfrm>
              <a:off x="3886200" y="1219200"/>
              <a:ext cx="2286000" cy="369332"/>
            </a:xfrm>
            <a:prstGeom prst="rect">
              <a:avLst/>
            </a:prstGeom>
            <a:solidFill>
              <a:schemeClr val="bg1"/>
            </a:solidFill>
            <a:ln w="57150">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Co-composting Area</a:t>
              </a:r>
            </a:p>
          </p:txBody>
        </p:sp>
        <p:cxnSp>
          <p:nvCxnSpPr>
            <p:cNvPr id="34" name="Gerade Verbindung mit Pfeil 33"/>
            <p:cNvCxnSpPr>
              <a:stCxn id="10253" idx="2"/>
            </p:cNvCxnSpPr>
            <p:nvPr/>
          </p:nvCxnSpPr>
          <p:spPr>
            <a:xfrm>
              <a:off x="5029200" y="1589088"/>
              <a:ext cx="0" cy="9255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feld 42"/>
          <p:cNvSpPr txBox="1">
            <a:spLocks noChangeArrowheads="1"/>
          </p:cNvSpPr>
          <p:nvPr/>
        </p:nvSpPr>
        <p:spPr bwMode="auto">
          <a:xfrm>
            <a:off x="1524000" y="152400"/>
            <a:ext cx="3048000" cy="369888"/>
          </a:xfrm>
          <a:prstGeom prst="rect">
            <a:avLst/>
          </a:prstGeom>
          <a:solidFill>
            <a:schemeClr val="bg1"/>
          </a:solidFill>
          <a:ln w="57150">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latin typeface="Arial" panose="020B0604020202020204" pitchFamily="34" charset="0"/>
              </a:rPr>
              <a:t>TREATMENT MODULES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304800" y="2209800"/>
            <a:ext cx="8229600" cy="762000"/>
          </a:xfrm>
        </p:spPr>
        <p:txBody>
          <a:bodyPr/>
          <a:lstStyle/>
          <a:p>
            <a:r>
              <a:rPr lang="en-GB" altLang="en-US" sz="3600" b="1" smtClean="0">
                <a:solidFill>
                  <a:schemeClr val="tx2"/>
                </a:solidFill>
                <a:cs typeface="Calibri" panose="020F0502020204030204" pitchFamily="34" charset="0"/>
              </a:rPr>
              <a:t>Settler</a:t>
            </a:r>
            <a:br>
              <a:rPr lang="en-GB" altLang="en-US" sz="3600" b="1" smtClean="0">
                <a:solidFill>
                  <a:schemeClr val="tx2"/>
                </a:solidFill>
                <a:cs typeface="Calibri" panose="020F0502020204030204" pitchFamily="34" charset="0"/>
              </a:rPr>
            </a:br>
            <a:r>
              <a:rPr lang="en-GB" altLang="en-US" sz="3600" b="1" smtClean="0">
                <a:solidFill>
                  <a:schemeClr val="tx2"/>
                </a:solidFill>
                <a:cs typeface="Calibri" panose="020F0502020204030204" pitchFamily="34" charset="0"/>
              </a:rPr>
              <a:t>(ST)</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839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D2F5E4-9114-4C7B-BCEE-7671BB5475F3}" type="slidenum">
              <a:rPr lang="en-US" altLang="en-US" sz="1200" smtClean="0">
                <a:solidFill>
                  <a:srgbClr val="898989"/>
                </a:solidFill>
              </a:rPr>
              <a:pPr>
                <a:spcBef>
                  <a:spcPct val="0"/>
                </a:spcBef>
                <a:buFontTx/>
                <a:buNone/>
              </a:pPr>
              <a:t>40</a:t>
            </a:fld>
            <a:endParaRPr lang="en-US" alt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Water tightness?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8602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8F9E4CE-C4CD-4905-9F2F-8F6E9B369098}" type="slidenum">
              <a:rPr lang="en-US" altLang="en-US" sz="1200" smtClean="0">
                <a:solidFill>
                  <a:srgbClr val="898989"/>
                </a:solidFill>
              </a:rPr>
              <a:pPr>
                <a:spcBef>
                  <a:spcPct val="0"/>
                </a:spcBef>
                <a:buFontTx/>
                <a:buNone/>
              </a:pPr>
              <a:t>41</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4554538"/>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US" altLang="en-US" sz="2000" dirty="0">
                <a:solidFill>
                  <a:schemeClr val="tx2"/>
                </a:solidFill>
                <a:latin typeface="Arial" charset="0"/>
                <a:cs typeface="Arial" charset="0"/>
              </a:rPr>
              <a:t>ST is first treatment step, hence treats untreated </a:t>
            </a:r>
            <a:r>
              <a:rPr lang="en-US" altLang="en-US" sz="2000" dirty="0" err="1">
                <a:solidFill>
                  <a:schemeClr val="tx2"/>
                </a:solidFill>
                <a:latin typeface="Arial" charset="0"/>
                <a:cs typeface="Arial" charset="0"/>
              </a:rPr>
              <a:t>faecal</a:t>
            </a:r>
            <a:r>
              <a:rPr lang="en-US" altLang="en-US" sz="2000" dirty="0">
                <a:solidFill>
                  <a:schemeClr val="tx2"/>
                </a:solidFill>
                <a:latin typeface="Arial" charset="0"/>
                <a:cs typeface="Arial" charset="0"/>
              </a:rPr>
              <a:t> sludge</a:t>
            </a:r>
          </a:p>
          <a:p>
            <a:pPr marL="642938" lvl="1" indent="-357188" eaLnBrk="1">
              <a:spcAft>
                <a:spcPts val="1200"/>
              </a:spcAft>
              <a:buFont typeface="Wingdings" pitchFamily="2" charset="2"/>
              <a:buChar char="ü"/>
              <a:defRPr/>
            </a:pPr>
            <a:r>
              <a:rPr lang="en-US" altLang="en-US" sz="2000" dirty="0">
                <a:solidFill>
                  <a:srgbClr val="C00000"/>
                </a:solidFill>
                <a:latin typeface="Arial" charset="0"/>
                <a:cs typeface="Arial" charset="0"/>
              </a:rPr>
              <a:t>High risk of groundwater pollution as built underground</a:t>
            </a:r>
          </a:p>
          <a:p>
            <a:pPr marL="357188" lvl="1" indent="-357188" eaLnBrk="1">
              <a:spcAft>
                <a:spcPts val="1200"/>
              </a:spcAft>
              <a:buFont typeface="Arial" charset="0"/>
              <a:buChar char="•"/>
              <a:defRPr/>
            </a:pPr>
            <a:r>
              <a:rPr lang="en-US" altLang="en-US" sz="2000" dirty="0">
                <a:solidFill>
                  <a:schemeClr val="tx2"/>
                </a:solidFill>
                <a:latin typeface="Arial" charset="0"/>
                <a:cs typeface="Arial" charset="0"/>
              </a:rPr>
              <a:t>Build ST </a:t>
            </a:r>
            <a:r>
              <a:rPr lang="en-US" altLang="en-US" sz="2000" b="1" dirty="0">
                <a:solidFill>
                  <a:schemeClr val="tx2"/>
                </a:solidFill>
                <a:latin typeface="Arial" charset="0"/>
                <a:cs typeface="Arial" charset="0"/>
              </a:rPr>
              <a:t>100% water-tight</a:t>
            </a:r>
            <a:r>
              <a:rPr lang="en-US" altLang="en-US" sz="2000" dirty="0">
                <a:solidFill>
                  <a:schemeClr val="tx2"/>
                </a:solidFill>
                <a:latin typeface="Arial" charset="0"/>
                <a:cs typeface="Arial" charset="0"/>
              </a:rPr>
              <a:t>:</a:t>
            </a:r>
          </a:p>
          <a:p>
            <a:pPr marL="642938" lvl="1" indent="-357188" eaLnBrk="1">
              <a:spcAft>
                <a:spcPts val="1200"/>
              </a:spcAft>
              <a:buFont typeface="Wingdings" pitchFamily="2" charset="2"/>
              <a:buChar char="ü"/>
              <a:defRPr/>
            </a:pPr>
            <a:r>
              <a:rPr lang="en-US" altLang="en-US" sz="2000" dirty="0">
                <a:solidFill>
                  <a:srgbClr val="C00000"/>
                </a:solidFill>
                <a:latin typeface="Arial" charset="0"/>
                <a:cs typeface="Arial" charset="0"/>
              </a:rPr>
              <a:t>Lay </a:t>
            </a:r>
            <a:r>
              <a:rPr lang="en-US" altLang="en-US" sz="2000" b="1" dirty="0">
                <a:solidFill>
                  <a:srgbClr val="C00000"/>
                </a:solidFill>
                <a:latin typeface="Arial" charset="0"/>
                <a:cs typeface="Arial" charset="0"/>
              </a:rPr>
              <a:t>felt damp-proof course </a:t>
            </a:r>
            <a:r>
              <a:rPr lang="en-US" altLang="en-US" sz="2000" dirty="0">
                <a:solidFill>
                  <a:srgbClr val="C00000"/>
                </a:solidFill>
                <a:latin typeface="Arial" charset="0"/>
                <a:cs typeface="Arial" charset="0"/>
              </a:rPr>
              <a:t>under the strip footing</a:t>
            </a:r>
          </a:p>
          <a:p>
            <a:pPr marL="642938" lvl="1" indent="-357188" eaLnBrk="1">
              <a:spcAft>
                <a:spcPts val="1200"/>
              </a:spcAft>
              <a:buFont typeface="Wingdings" pitchFamily="2" charset="2"/>
              <a:buChar char="ü"/>
              <a:defRPr/>
            </a:pPr>
            <a:r>
              <a:rPr lang="en-US" altLang="en-US" sz="2000" dirty="0">
                <a:solidFill>
                  <a:srgbClr val="C00000"/>
                </a:solidFill>
                <a:latin typeface="Arial" charset="0"/>
                <a:cs typeface="Arial" charset="0"/>
              </a:rPr>
              <a:t>Lay </a:t>
            </a:r>
            <a:r>
              <a:rPr lang="en-US" altLang="en-US" sz="2000" b="1" dirty="0">
                <a:solidFill>
                  <a:srgbClr val="C00000"/>
                </a:solidFill>
                <a:latin typeface="Arial" charset="0"/>
                <a:cs typeface="Arial" charset="0"/>
              </a:rPr>
              <a:t>damp-proof membrane </a:t>
            </a:r>
            <a:r>
              <a:rPr lang="en-US" altLang="en-US" sz="2000" dirty="0">
                <a:solidFill>
                  <a:srgbClr val="C00000"/>
                </a:solidFill>
                <a:latin typeface="Arial" charset="0"/>
                <a:cs typeface="Arial" charset="0"/>
              </a:rPr>
              <a:t>(Gauge 50) under the entire ground slab</a:t>
            </a:r>
          </a:p>
          <a:p>
            <a:pPr marL="642938" lvl="1" indent="-357188" eaLnBrk="1">
              <a:spcAft>
                <a:spcPts val="1200"/>
              </a:spcAft>
              <a:buFont typeface="Wingdings" pitchFamily="2" charset="2"/>
              <a:buChar char="ü"/>
              <a:defRPr/>
            </a:pPr>
            <a:r>
              <a:rPr lang="en-US" altLang="en-US" sz="2000" b="1" dirty="0">
                <a:solidFill>
                  <a:srgbClr val="C00000"/>
                </a:solidFill>
                <a:latin typeface="Arial" charset="0"/>
                <a:cs typeface="Arial" charset="0"/>
              </a:rPr>
              <a:t>Plaster internally and externally </a:t>
            </a:r>
            <a:r>
              <a:rPr lang="en-US" altLang="en-US" sz="2000" dirty="0">
                <a:solidFill>
                  <a:srgbClr val="C00000"/>
                </a:solidFill>
                <a:latin typeface="Arial" charset="0"/>
                <a:cs typeface="Arial" charset="0"/>
              </a:rPr>
              <a:t>with water proof cement mortar (incl. plastic additive)</a:t>
            </a:r>
          </a:p>
          <a:p>
            <a:pPr marL="642938" lvl="1" indent="-357188" eaLnBrk="1">
              <a:spcAft>
                <a:spcPts val="1200"/>
              </a:spcAft>
              <a:buFont typeface="Wingdings" pitchFamily="2" charset="2"/>
              <a:buChar char="ü"/>
              <a:defRPr/>
            </a:pPr>
            <a:r>
              <a:rPr lang="en-US" altLang="en-US" sz="2000" dirty="0">
                <a:solidFill>
                  <a:srgbClr val="C00000"/>
                </a:solidFill>
                <a:latin typeface="Arial" charset="0"/>
                <a:cs typeface="Arial" charset="0"/>
              </a:rPr>
              <a:t>Do proper </a:t>
            </a:r>
            <a:r>
              <a:rPr lang="en-US" altLang="en-US" sz="2000" b="1" dirty="0">
                <a:solidFill>
                  <a:srgbClr val="C00000"/>
                </a:solidFill>
                <a:latin typeface="Arial" charset="0"/>
                <a:cs typeface="Arial" charset="0"/>
              </a:rPr>
              <a:t>curing</a:t>
            </a:r>
            <a:r>
              <a:rPr lang="en-US" altLang="en-US" sz="2000" dirty="0">
                <a:solidFill>
                  <a:srgbClr val="C00000"/>
                </a:solidFill>
                <a:latin typeface="Arial" charset="0"/>
                <a:cs typeface="Arial" charset="0"/>
              </a:rPr>
              <a:t> of plastering</a:t>
            </a:r>
          </a:p>
          <a:p>
            <a:pPr marL="642938" lvl="1" indent="-357188" eaLnBrk="1">
              <a:spcAft>
                <a:spcPts val="1200"/>
              </a:spcAft>
              <a:buFont typeface="Wingdings" pitchFamily="2" charset="2"/>
              <a:buChar char="ü"/>
              <a:defRPr/>
            </a:pPr>
            <a:r>
              <a:rPr lang="en-US" altLang="en-US" sz="2000" b="1" dirty="0">
                <a:solidFill>
                  <a:srgbClr val="C00000"/>
                </a:solidFill>
                <a:latin typeface="Arial" charset="0"/>
                <a:cs typeface="Arial" charset="0"/>
              </a:rPr>
              <a:t>Test</a:t>
            </a:r>
            <a:r>
              <a:rPr lang="en-US" altLang="en-US" sz="2000" dirty="0">
                <a:solidFill>
                  <a:srgbClr val="C00000"/>
                </a:solidFill>
                <a:latin typeface="Arial" charset="0"/>
                <a:cs typeface="Arial" charset="0"/>
              </a:rPr>
              <a:t> on water tightness and </a:t>
            </a:r>
            <a:br>
              <a:rPr lang="en-US" altLang="en-US" sz="2000" dirty="0">
                <a:solidFill>
                  <a:srgbClr val="C00000"/>
                </a:solidFill>
                <a:latin typeface="Arial" charset="0"/>
                <a:cs typeface="Arial" charset="0"/>
              </a:rPr>
            </a:br>
            <a:r>
              <a:rPr lang="en-US" altLang="en-US" sz="2000" b="1" dirty="0">
                <a:solidFill>
                  <a:srgbClr val="C00000"/>
                </a:solidFill>
                <a:latin typeface="Arial" charset="0"/>
                <a:cs typeface="Arial" charset="0"/>
              </a:rPr>
              <a:t>re-plaster </a:t>
            </a:r>
            <a:r>
              <a:rPr lang="en-US" altLang="en-US" sz="2000" dirty="0">
                <a:solidFill>
                  <a:srgbClr val="C00000"/>
                </a:solidFill>
                <a:latin typeface="Arial" charset="0"/>
                <a:cs typeface="Arial" charset="0"/>
              </a:rPr>
              <a:t>if required</a:t>
            </a:r>
          </a:p>
        </p:txBody>
      </p:sp>
      <p:sp>
        <p:nvSpPr>
          <p:cNvPr id="8602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8602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2" name="Grafik 11" descr="icon_waterproof_lrg.gif"/>
          <p:cNvPicPr>
            <a:picLocks noChangeAspect="1"/>
          </p:cNvPicPr>
          <p:nvPr/>
        </p:nvPicPr>
        <p:blipFill>
          <a:blip r:embed="rId3">
            <a:extLst>
              <a:ext uri="{28A0092B-C50C-407E-A947-70E740481C1C}">
                <a14:useLocalDpi xmlns:a14="http://schemas.microsoft.com/office/drawing/2010/main" val="0"/>
              </a:ext>
            </a:extLst>
          </a:blip>
          <a:srcRect b="9596"/>
          <a:stretch>
            <a:fillRect/>
          </a:stretch>
        </p:blipFill>
        <p:spPr bwMode="auto">
          <a:xfrm>
            <a:off x="6096000" y="3886200"/>
            <a:ext cx="21336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 calcmode="lin" valueType="num">
                                      <p:cBhvr additive="base">
                                        <p:cTn id="16"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 calcmode="lin" valueType="num">
                                      <p:cBhvr additive="base">
                                        <p:cTn id="2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 calcmode="lin" valueType="num">
                                      <p:cBhvr additive="base">
                                        <p:cTn id="28"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 calcmode="lin" valueType="num">
                                      <p:cBhvr additive="base">
                                        <p:cTn id="34"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9">
                                            <p:txEl>
                                              <p:pRg st="7" end="7"/>
                                            </p:txEl>
                                          </p:spTgt>
                                        </p:tgtEl>
                                        <p:attrNameLst>
                                          <p:attrName>style.visibility</p:attrName>
                                        </p:attrNameLst>
                                      </p:cBhvr>
                                      <p:to>
                                        <p:strVal val="visible"/>
                                      </p:to>
                                    </p:set>
                                    <p:anim calcmode="lin" valueType="num">
                                      <p:cBhvr additive="base">
                                        <p:cTn id="40"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Connections between chambers?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880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31D1CE-28A7-416A-94EC-E1B2746BFB8B}" type="slidenum">
              <a:rPr lang="en-US" altLang="en-US" sz="1200" smtClean="0">
                <a:solidFill>
                  <a:srgbClr val="898989"/>
                </a:solidFill>
              </a:rPr>
              <a:pPr>
                <a:spcBef>
                  <a:spcPct val="0"/>
                </a:spcBef>
                <a:buFontTx/>
                <a:buNone/>
              </a:pPr>
              <a:t>42</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224631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US" altLang="en-US" sz="2000" dirty="0">
                <a:solidFill>
                  <a:schemeClr val="tx2"/>
                </a:solidFill>
                <a:latin typeface="Arial" charset="0"/>
                <a:cs typeface="Arial" charset="0"/>
              </a:rPr>
              <a:t>First and second ST chambers need to be connected properly</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Allow </a:t>
            </a:r>
            <a:r>
              <a:rPr lang="en-GB" altLang="en-US" sz="2000" b="1" dirty="0">
                <a:solidFill>
                  <a:srgbClr val="C00000"/>
                </a:solidFill>
                <a:latin typeface="Arial" charset="0"/>
                <a:cs typeface="Arial" charset="0"/>
              </a:rPr>
              <a:t>water flow </a:t>
            </a:r>
            <a:r>
              <a:rPr lang="en-GB" altLang="en-US" sz="2000" dirty="0">
                <a:solidFill>
                  <a:srgbClr val="C00000"/>
                </a:solidFill>
                <a:latin typeface="Arial" charset="0"/>
                <a:cs typeface="Arial" charset="0"/>
              </a:rPr>
              <a:t>from the first into the second chamber through three openings that are located </a:t>
            </a:r>
            <a:r>
              <a:rPr lang="en-GB" altLang="en-US" sz="2000" b="1" u="sng" dirty="0">
                <a:solidFill>
                  <a:srgbClr val="C00000"/>
                </a:solidFill>
                <a:latin typeface="Arial" charset="0"/>
                <a:cs typeface="Arial" charset="0"/>
              </a:rPr>
              <a:t>below</a:t>
            </a:r>
            <a:r>
              <a:rPr lang="en-GB" altLang="en-US" sz="2000" b="1" dirty="0">
                <a:solidFill>
                  <a:srgbClr val="C00000"/>
                </a:solidFill>
                <a:latin typeface="Arial" charset="0"/>
                <a:cs typeface="Arial" charset="0"/>
              </a:rPr>
              <a:t> the water level</a:t>
            </a:r>
            <a:endParaRPr lang="de-DE" altLang="en-US" sz="2000" b="1"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Allow for </a:t>
            </a:r>
            <a:r>
              <a:rPr lang="en-GB" altLang="en-US" sz="2000" b="1" dirty="0">
                <a:solidFill>
                  <a:srgbClr val="C00000"/>
                </a:solidFill>
                <a:latin typeface="Arial" charset="0"/>
                <a:cs typeface="Arial" charset="0"/>
              </a:rPr>
              <a:t>gas exchange </a:t>
            </a:r>
            <a:r>
              <a:rPr lang="en-GB" altLang="en-US" sz="2000" dirty="0">
                <a:solidFill>
                  <a:srgbClr val="C00000"/>
                </a:solidFill>
                <a:latin typeface="Arial" charset="0"/>
                <a:cs typeface="Arial" charset="0"/>
              </a:rPr>
              <a:t>through openings located </a:t>
            </a:r>
            <a:r>
              <a:rPr lang="en-GB" altLang="en-US" sz="2000" b="1" u="sng" dirty="0">
                <a:solidFill>
                  <a:srgbClr val="C00000"/>
                </a:solidFill>
                <a:latin typeface="Arial" charset="0"/>
                <a:cs typeface="Arial" charset="0"/>
              </a:rPr>
              <a:t>above</a:t>
            </a:r>
            <a:r>
              <a:rPr lang="en-GB" altLang="en-US" sz="2000" b="1" dirty="0">
                <a:solidFill>
                  <a:srgbClr val="C00000"/>
                </a:solidFill>
                <a:latin typeface="Arial" charset="0"/>
                <a:cs typeface="Arial" charset="0"/>
              </a:rPr>
              <a:t> the water level; </a:t>
            </a:r>
            <a:r>
              <a:rPr lang="en-GB" altLang="en-US" sz="2000" dirty="0">
                <a:solidFill>
                  <a:srgbClr val="C00000"/>
                </a:solidFill>
                <a:latin typeface="Arial" charset="0"/>
                <a:cs typeface="Arial" charset="0"/>
              </a:rPr>
              <a:t>forgetting might result in cracks or even bursting as only one ventilation pipe exists</a:t>
            </a:r>
            <a:endParaRPr lang="de-DE" altLang="en-US" sz="2000" dirty="0">
              <a:solidFill>
                <a:srgbClr val="C00000"/>
              </a:solidFill>
              <a:latin typeface="Arial" charset="0"/>
              <a:cs typeface="Arial" charset="0"/>
            </a:endParaRPr>
          </a:p>
        </p:txBody>
      </p:sp>
      <p:sp>
        <p:nvSpPr>
          <p:cNvPr id="880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8807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88072" name="Grafik 27" descr="Settler - opening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200400"/>
            <a:ext cx="3443288"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Oval 47"/>
          <p:cNvSpPr>
            <a:spLocks noChangeArrowheads="1"/>
          </p:cNvSpPr>
          <p:nvPr/>
        </p:nvSpPr>
        <p:spPr bwMode="auto">
          <a:xfrm>
            <a:off x="3206750" y="3582988"/>
            <a:ext cx="2835275" cy="2889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6500" name="Oval 596"/>
          <p:cNvSpPr>
            <a:spLocks noChangeArrowheads="1"/>
          </p:cNvSpPr>
          <p:nvPr/>
        </p:nvSpPr>
        <p:spPr bwMode="auto">
          <a:xfrm>
            <a:off x="3200400" y="3956050"/>
            <a:ext cx="2835275" cy="5492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6" name="Grafik 31" descr="Explos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495800"/>
            <a:ext cx="974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106500"/>
                                        </p:tgtEl>
                                        <p:attrNameLst>
                                          <p:attrName>style.visibility</p:attrName>
                                        </p:attrNameLst>
                                      </p:cBhvr>
                                      <p:to>
                                        <p:strVal val="visible"/>
                                      </p:to>
                                    </p:set>
                                    <p:animEffect transition="in" filter="blinds(horizontal)">
                                      <p:cBhvr>
                                        <p:cTn id="11" dur="500"/>
                                        <p:tgtEl>
                                          <p:spTgt spid="1065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 calcmode="lin" valueType="num">
                                      <p:cBhvr additive="base">
                                        <p:cTn id="1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8" presetID="3" presetClass="entr" presetSubtype="10" fill="hold" grpId="0" nodeType="withEffect">
                                  <p:stCondLst>
                                    <p:cond delay="0"/>
                                  </p:stCondLst>
                                  <p:childTnLst>
                                    <p:set>
                                      <p:cBhvr>
                                        <p:cTn id="19" dur="1" fill="hold">
                                          <p:stCondLst>
                                            <p:cond delay="0"/>
                                          </p:stCondLst>
                                        </p:cTn>
                                        <p:tgtEl>
                                          <p:spTgt spid="106499"/>
                                        </p:tgtEl>
                                        <p:attrNameLst>
                                          <p:attrName>style.visibility</p:attrName>
                                        </p:attrNameLst>
                                      </p:cBhvr>
                                      <p:to>
                                        <p:strVal val="visible"/>
                                      </p:to>
                                    </p:set>
                                    <p:animEffect transition="in" filter="blinds(horizontal)">
                                      <p:cBhvr>
                                        <p:cTn id="20" dur="500"/>
                                        <p:tgtEl>
                                          <p:spTgt spid="1064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nimBg="1"/>
      <p:bldP spid="10650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30" descr="Settler - vent pi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788" y="2413000"/>
            <a:ext cx="4005262"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Ventilation?</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9011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A5B484-339D-48D8-A21E-488042335FE0}" type="slidenum">
              <a:rPr lang="en-US" altLang="en-US" sz="1200" smtClean="0">
                <a:solidFill>
                  <a:srgbClr val="898989"/>
                </a:solidFill>
              </a:rPr>
              <a:pPr>
                <a:spcBef>
                  <a:spcPct val="0"/>
                </a:spcBef>
                <a:buFontTx/>
                <a:buNone/>
              </a:pPr>
              <a:t>43</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394017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Generated biogas needs to be released to avoid an increase in gas pressure that would result in cracks or even bursts</a:t>
            </a:r>
            <a:endParaRPr lang="de-DE" altLang="en-US" sz="2000" dirty="0">
              <a:solidFill>
                <a:schemeClr val="tx2"/>
              </a:solidFill>
              <a:latin typeface="Arial" charset="0"/>
              <a:cs typeface="Arial" charset="0"/>
            </a:endParaRP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Hence </a:t>
            </a:r>
            <a:r>
              <a:rPr lang="en-GB" altLang="en-US" sz="2000" b="1" u="sng" dirty="0">
                <a:solidFill>
                  <a:schemeClr val="tx2"/>
                </a:solidFill>
                <a:latin typeface="Arial" charset="0"/>
                <a:cs typeface="Arial" charset="0"/>
              </a:rPr>
              <a:t>one</a:t>
            </a:r>
            <a:r>
              <a:rPr lang="en-GB" altLang="en-US" sz="2000" b="1" dirty="0">
                <a:solidFill>
                  <a:schemeClr val="tx2"/>
                </a:solidFill>
                <a:latin typeface="Arial" charset="0"/>
                <a:cs typeface="Arial" charset="0"/>
              </a:rPr>
              <a:t> ventilation pipe</a:t>
            </a:r>
            <a:r>
              <a:rPr lang="en-GB" altLang="en-US" sz="2000" dirty="0">
                <a:solidFill>
                  <a:schemeClr val="tx2"/>
                </a:solidFill>
                <a:latin typeface="Arial" charset="0"/>
                <a:cs typeface="Arial" charset="0"/>
              </a:rPr>
              <a:t> required (chambers interconnected)</a:t>
            </a:r>
            <a:endParaRPr lang="en-US"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Built in anti-corrosive GI metal</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Covered with a 90 degrees GI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bend (rainwater) </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Mosquito wire gauze (insects)</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Extents at least 2 metres above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the cover slab (toxic for operator,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risk of explosion)</a:t>
            </a:r>
            <a:endParaRPr lang="de-DE" altLang="en-US" sz="2000" dirty="0">
              <a:solidFill>
                <a:srgbClr val="C00000"/>
              </a:solidFill>
              <a:latin typeface="Arial" charset="0"/>
              <a:cs typeface="Arial" charset="0"/>
            </a:endParaRPr>
          </a:p>
        </p:txBody>
      </p:sp>
      <p:sp>
        <p:nvSpPr>
          <p:cNvPr id="9011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9012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additive="base">
                                        <p:cTn id="2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 calcmode="lin" valueType="num">
                                      <p:cBhvr additive="base">
                                        <p:cTn id="28"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 calcmode="lin" valueType="num">
                                      <p:cBhvr additive="base">
                                        <p:cTn id="3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Manholes?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9216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B15DF6-1CAD-447E-9DFD-3300ADD7CFB3}" type="slidenum">
              <a:rPr lang="en-US" altLang="en-US" sz="1200" smtClean="0">
                <a:solidFill>
                  <a:srgbClr val="898989"/>
                </a:solidFill>
              </a:rPr>
              <a:pPr>
                <a:spcBef>
                  <a:spcPct val="0"/>
                </a:spcBef>
                <a:buFontTx/>
                <a:buNone/>
              </a:pPr>
              <a:t>44</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532447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b="1" dirty="0">
                <a:solidFill>
                  <a:schemeClr val="tx2"/>
                </a:solidFill>
                <a:latin typeface="Arial" charset="0"/>
                <a:cs typeface="Arial" charset="0"/>
              </a:rPr>
              <a:t>Lots</a:t>
            </a:r>
            <a:r>
              <a:rPr lang="en-GB" altLang="en-US" sz="2000" dirty="0">
                <a:solidFill>
                  <a:schemeClr val="tx2"/>
                </a:solidFill>
                <a:latin typeface="Arial" charset="0"/>
                <a:cs typeface="Arial" charset="0"/>
              </a:rPr>
              <a:t> of faecal sludge settles </a:t>
            </a:r>
            <a:r>
              <a:rPr lang="en-GB" altLang="en-US" sz="2000" i="1" dirty="0">
                <a:solidFill>
                  <a:schemeClr val="tx2"/>
                </a:solidFill>
                <a:latin typeface="Arial" charset="0"/>
                <a:cs typeface="Arial" charset="0"/>
              </a:rPr>
              <a:t>(primary treatment)</a:t>
            </a:r>
            <a:r>
              <a:rPr lang="en-GB" altLang="en-US" sz="2000" dirty="0">
                <a:solidFill>
                  <a:schemeClr val="tx2"/>
                </a:solidFill>
                <a:latin typeface="Arial" charset="0"/>
                <a:cs typeface="Arial" charset="0"/>
              </a:rPr>
              <a:t> in the ST and is to be removed </a:t>
            </a:r>
            <a:r>
              <a:rPr lang="en-GB" altLang="en-US" sz="2000" b="1" dirty="0">
                <a:solidFill>
                  <a:schemeClr val="tx2"/>
                </a:solidFill>
                <a:latin typeface="Arial" charset="0"/>
                <a:cs typeface="Arial" charset="0"/>
              </a:rPr>
              <a:t>regularly</a:t>
            </a:r>
            <a:r>
              <a:rPr lang="en-GB" altLang="en-US" sz="2000" dirty="0">
                <a:solidFill>
                  <a:schemeClr val="tx2"/>
                </a:solidFill>
                <a:latin typeface="Arial" charset="0"/>
                <a:cs typeface="Arial" charset="0"/>
              </a:rPr>
              <a:t> by exhauster trucks through manholes:</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Two manholes in first chamber (one above the inlet pipe, one close to the separation wall)</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One manhole in second chamber (above the outlet pipe)</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Located centrally on the slab to allow access to pipes for cleaning</a:t>
            </a:r>
          </a:p>
          <a:p>
            <a:pPr marL="642938" lvl="1" indent="-357188" eaLnBrk="1">
              <a:spcAft>
                <a:spcPts val="1200"/>
              </a:spcAft>
              <a:buFont typeface="Wingdings" pitchFamily="2" charset="2"/>
              <a:buChar char="ü"/>
              <a:defRPr/>
            </a:pPr>
            <a:endParaRPr lang="en-GB"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en-GB"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en-GB"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en-GB"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Standard manholes to be used: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		600mm x 450mm air-tight plastic manhole covers, 		placed into a plastic frame</a:t>
            </a:r>
          </a:p>
        </p:txBody>
      </p:sp>
      <p:sp>
        <p:nvSpPr>
          <p:cNvPr id="921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921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9216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9216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9217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08550" name="Object 6"/>
          <p:cNvPicPr>
            <a:picLocks noChangeAspect="1" noChangeArrowheads="1"/>
          </p:cNvPicPr>
          <p:nvPr/>
        </p:nvPicPr>
        <p:blipFill>
          <a:blip r:embed="rId3">
            <a:extLst>
              <a:ext uri="{28A0092B-C50C-407E-A947-70E740481C1C}">
                <a14:useLocalDpi xmlns:a14="http://schemas.microsoft.com/office/drawing/2010/main" val="0"/>
              </a:ext>
            </a:extLst>
          </a:blip>
          <a:srcRect r="31618"/>
          <a:stretch>
            <a:fillRect/>
          </a:stretch>
        </p:blipFill>
        <p:spPr bwMode="auto">
          <a:xfrm>
            <a:off x="762000" y="3352800"/>
            <a:ext cx="4724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08552" name="Object 8"/>
          <p:cNvPicPr>
            <a:picLocks noChangeAspect="1" noChangeArrowheads="1"/>
          </p:cNvPicPr>
          <p:nvPr/>
        </p:nvPicPr>
        <p:blipFill>
          <a:blip r:embed="rId3">
            <a:extLst>
              <a:ext uri="{28A0092B-C50C-407E-A947-70E740481C1C}">
                <a14:useLocalDpi xmlns:a14="http://schemas.microsoft.com/office/drawing/2010/main" val="0"/>
              </a:ext>
            </a:extLst>
          </a:blip>
          <a:srcRect l="69118"/>
          <a:stretch>
            <a:fillRect/>
          </a:stretch>
        </p:blipFill>
        <p:spPr bwMode="auto">
          <a:xfrm>
            <a:off x="5638800" y="3352800"/>
            <a:ext cx="21336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3" presetClass="entr" presetSubtype="10" fill="hold" nodeType="withEffect">
                                  <p:stCondLst>
                                    <p:cond delay="0"/>
                                  </p:stCondLst>
                                  <p:childTnLst>
                                    <p:set>
                                      <p:cBhvr>
                                        <p:cTn id="14" dur="1" fill="hold">
                                          <p:stCondLst>
                                            <p:cond delay="0"/>
                                          </p:stCondLst>
                                        </p:cTn>
                                        <p:tgtEl>
                                          <p:spTgt spid="108550"/>
                                        </p:tgtEl>
                                        <p:attrNameLst>
                                          <p:attrName>style.visibility</p:attrName>
                                        </p:attrNameLst>
                                      </p:cBhvr>
                                      <p:to>
                                        <p:strVal val="visible"/>
                                      </p:to>
                                    </p:set>
                                    <p:animEffect transition="in" filter="blinds(horizontal)">
                                      <p:cBhvr>
                                        <p:cTn id="15" dur="500"/>
                                        <p:tgtEl>
                                          <p:spTgt spid="1085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 calcmode="lin" valueType="num">
                                      <p:cBhvr additive="base">
                                        <p:cTn id="2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2" presetID="3" presetClass="entr" presetSubtype="10" fill="hold" nodeType="withEffect">
                                  <p:stCondLst>
                                    <p:cond delay="0"/>
                                  </p:stCondLst>
                                  <p:childTnLst>
                                    <p:set>
                                      <p:cBhvr>
                                        <p:cTn id="23" dur="1" fill="hold">
                                          <p:stCondLst>
                                            <p:cond delay="0"/>
                                          </p:stCondLst>
                                        </p:cTn>
                                        <p:tgtEl>
                                          <p:spTgt spid="108552"/>
                                        </p:tgtEl>
                                        <p:attrNameLst>
                                          <p:attrName>style.visibility</p:attrName>
                                        </p:attrNameLst>
                                      </p:cBhvr>
                                      <p:to>
                                        <p:strVal val="visible"/>
                                      </p:to>
                                    </p:set>
                                    <p:animEffect transition="in" filter="blinds(horizontal)">
                                      <p:cBhvr>
                                        <p:cTn id="24" dur="500"/>
                                        <p:tgtEl>
                                          <p:spTgt spid="10855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 calcmode="lin" valueType="num">
                                      <p:cBhvr additive="base">
                                        <p:cTn id="2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304800" y="2209800"/>
            <a:ext cx="8229600" cy="762000"/>
          </a:xfrm>
        </p:spPr>
        <p:txBody>
          <a:bodyPr/>
          <a:lstStyle/>
          <a:p>
            <a:r>
              <a:rPr lang="en-GB" altLang="en-US" sz="3600" b="1" smtClean="0">
                <a:solidFill>
                  <a:schemeClr val="tx2"/>
                </a:solidFill>
                <a:cs typeface="Calibri" panose="020F0502020204030204" pitchFamily="34" charset="0"/>
              </a:rPr>
              <a:t>Anaerobic Baffle Reactor</a:t>
            </a:r>
            <a:br>
              <a:rPr lang="en-GB" altLang="en-US" sz="3600" b="1" smtClean="0">
                <a:solidFill>
                  <a:schemeClr val="tx2"/>
                </a:solidFill>
                <a:cs typeface="Calibri" panose="020F0502020204030204" pitchFamily="34" charset="0"/>
              </a:rPr>
            </a:br>
            <a:r>
              <a:rPr lang="en-GB" altLang="en-US" sz="3600" b="1" smtClean="0">
                <a:solidFill>
                  <a:schemeClr val="tx2"/>
                </a:solidFill>
                <a:cs typeface="Calibri" panose="020F0502020204030204" pitchFamily="34" charset="0"/>
              </a:rPr>
              <a:t>(ABR)</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942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7B27EC-2014-423C-BA7B-13D6BD398D77}" type="slidenum">
              <a:rPr lang="en-US" altLang="en-US" sz="1200" smtClean="0">
                <a:solidFill>
                  <a:srgbClr val="898989"/>
                </a:solidFill>
              </a:rPr>
              <a:pPr>
                <a:spcBef>
                  <a:spcPct val="0"/>
                </a:spcBef>
                <a:buFontTx/>
                <a:buNone/>
              </a:pPr>
              <a:t>45</a:t>
            </a:fld>
            <a:endParaRPr lang="en-US" alt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Distribution channel &amp; inlet pipes?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962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D0153A-A5A0-484F-9342-E3B5732D0FCC}" type="slidenum">
              <a:rPr lang="en-US" altLang="en-US" sz="1200" smtClean="0">
                <a:solidFill>
                  <a:srgbClr val="898989"/>
                </a:solidFill>
              </a:rPr>
              <a:pPr>
                <a:spcBef>
                  <a:spcPct val="0"/>
                </a:spcBef>
                <a:buFontTx/>
                <a:buNone/>
              </a:pPr>
              <a:t>46</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270827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ABR has two separated parallel treatment lines that should treat the same quantity; hence </a:t>
            </a:r>
            <a:r>
              <a:rPr lang="en-GB" altLang="en-US" sz="2000" b="1" dirty="0">
                <a:solidFill>
                  <a:schemeClr val="tx2"/>
                </a:solidFill>
                <a:latin typeface="Arial" charset="0"/>
                <a:cs typeface="Arial" charset="0"/>
              </a:rPr>
              <a:t>perfect distribution </a:t>
            </a:r>
            <a:r>
              <a:rPr lang="en-GB" altLang="en-US" sz="2000" dirty="0">
                <a:solidFill>
                  <a:schemeClr val="tx2"/>
                </a:solidFill>
                <a:latin typeface="Arial" charset="0"/>
                <a:cs typeface="Arial" charset="0"/>
              </a:rPr>
              <a:t>is required</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To ensure water distribution over the entire width a </a:t>
            </a:r>
            <a:r>
              <a:rPr lang="en-GB" altLang="en-US" sz="2000" b="1" dirty="0">
                <a:solidFill>
                  <a:schemeClr val="tx2"/>
                </a:solidFill>
                <a:latin typeface="Arial" charset="0"/>
                <a:cs typeface="Arial" charset="0"/>
              </a:rPr>
              <a:t>distribution</a:t>
            </a:r>
            <a:r>
              <a:rPr lang="en-GB" altLang="en-US" sz="2000" dirty="0">
                <a:solidFill>
                  <a:schemeClr val="tx2"/>
                </a:solidFill>
                <a:latin typeface="Arial" charset="0"/>
                <a:cs typeface="Arial" charset="0"/>
              </a:rPr>
              <a:t> </a:t>
            </a:r>
            <a:r>
              <a:rPr lang="en-GB" altLang="en-US" sz="2000" b="1" dirty="0">
                <a:solidFill>
                  <a:schemeClr val="tx2"/>
                </a:solidFill>
                <a:latin typeface="Arial" charset="0"/>
                <a:cs typeface="Arial" charset="0"/>
              </a:rPr>
              <a:t>channel</a:t>
            </a:r>
            <a:r>
              <a:rPr lang="en-GB" altLang="en-US" sz="2000" dirty="0">
                <a:solidFill>
                  <a:schemeClr val="tx2"/>
                </a:solidFill>
                <a:latin typeface="Arial" charset="0"/>
                <a:cs typeface="Arial" charset="0"/>
              </a:rPr>
              <a:t> is needed</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Channel follows an inspection box equipped with two outlet pipes</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Water is distributed over the entire width as the outlet pipes are slightly elevated above the ground slab of the channel</a:t>
            </a:r>
          </a:p>
        </p:txBody>
      </p:sp>
      <p:sp>
        <p:nvSpPr>
          <p:cNvPr id="962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9626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962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9626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9626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96267"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 name="Rechteck 14"/>
          <p:cNvSpPr/>
          <p:nvPr/>
        </p:nvSpPr>
        <p:spPr>
          <a:xfrm>
            <a:off x="533400" y="4791075"/>
            <a:ext cx="16764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4" name="Grafik 14" descr="ABR flow distribution_goo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57600"/>
            <a:ext cx="2514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810000"/>
            <a:ext cx="37814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Oval 66"/>
          <p:cNvSpPr>
            <a:spLocks noChangeArrowheads="1"/>
          </p:cNvSpPr>
          <p:nvPr/>
        </p:nvSpPr>
        <p:spPr bwMode="auto">
          <a:xfrm>
            <a:off x="5257800" y="4271963"/>
            <a:ext cx="741363" cy="8334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6743" name="Oval 67"/>
          <p:cNvSpPr>
            <a:spLocks noChangeArrowheads="1"/>
          </p:cNvSpPr>
          <p:nvPr/>
        </p:nvSpPr>
        <p:spPr bwMode="auto">
          <a:xfrm>
            <a:off x="6138863" y="4178300"/>
            <a:ext cx="741362" cy="83343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linds(horizontal)">
                                      <p:cBhvr>
                                        <p:cTn id="13" dur="500"/>
                                        <p:tgtEl>
                                          <p:spTgt spid="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3" presetID="3" presetClass="entr" presetSubtype="10" fill="hold" grpId="0" nodeType="withEffect">
                                  <p:stCondLst>
                                    <p:cond delay="0"/>
                                  </p:stCondLst>
                                  <p:childTnLst>
                                    <p:set>
                                      <p:cBhvr>
                                        <p:cTn id="24" dur="1" fill="hold">
                                          <p:stCondLst>
                                            <p:cond delay="0"/>
                                          </p:stCondLst>
                                        </p:cTn>
                                        <p:tgtEl>
                                          <p:spTgt spid="116743"/>
                                        </p:tgtEl>
                                        <p:attrNameLst>
                                          <p:attrName>style.visibility</p:attrName>
                                        </p:attrNameLst>
                                      </p:cBhvr>
                                      <p:to>
                                        <p:strVal val="visible"/>
                                      </p:to>
                                    </p:set>
                                    <p:animEffect transition="in" filter="blinds(horizontal)">
                                      <p:cBhvr>
                                        <p:cTn id="25" dur="500"/>
                                        <p:tgtEl>
                                          <p:spTgt spid="116743"/>
                                        </p:tgtEl>
                                      </p:cBhvr>
                                    </p:animEffect>
                                  </p:childTnLst>
                                </p:cTn>
                              </p:par>
                              <p:par>
                                <p:cTn id="26" presetID="3" presetClass="entr" presetSubtype="10" fill="hold" nodeType="withEffect">
                                  <p:stCondLst>
                                    <p:cond delay="0"/>
                                  </p:stCondLst>
                                  <p:childTnLst>
                                    <p:set>
                                      <p:cBhvr>
                                        <p:cTn id="27" dur="1" fill="hold">
                                          <p:stCondLst>
                                            <p:cond delay="0"/>
                                          </p:stCondLst>
                                        </p:cTn>
                                        <p:tgtEl>
                                          <p:spTgt spid="116741"/>
                                        </p:tgtEl>
                                        <p:attrNameLst>
                                          <p:attrName>style.visibility</p:attrName>
                                        </p:attrNameLst>
                                      </p:cBhvr>
                                      <p:to>
                                        <p:strVal val="visible"/>
                                      </p:to>
                                    </p:set>
                                    <p:animEffect transition="in" filter="blinds(horizontal)">
                                      <p:cBhvr>
                                        <p:cTn id="28" dur="500"/>
                                        <p:tgtEl>
                                          <p:spTgt spid="11674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6742"/>
                                        </p:tgtEl>
                                        <p:attrNameLst>
                                          <p:attrName>style.visibility</p:attrName>
                                        </p:attrNameLst>
                                      </p:cBhvr>
                                      <p:to>
                                        <p:strVal val="visible"/>
                                      </p:to>
                                    </p:set>
                                    <p:animEffect transition="in" filter="blinds(horizontal)">
                                      <p:cBhvr>
                                        <p:cTn id="31" dur="5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animBg="1"/>
      <p:bldP spid="11674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Distribution channel &amp; inlet pipes?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9830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0A35871-3FB5-4AE8-B6A6-585458376E2B}" type="slidenum">
              <a:rPr lang="en-US" altLang="en-US" sz="1200" smtClean="0">
                <a:solidFill>
                  <a:srgbClr val="898989"/>
                </a:solidFill>
              </a:rPr>
              <a:pPr>
                <a:spcBef>
                  <a:spcPct val="0"/>
                </a:spcBef>
                <a:buFontTx/>
                <a:buNone/>
              </a:pPr>
              <a:t>47</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132397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Assure that the water flows equally through </a:t>
            </a:r>
            <a:r>
              <a:rPr lang="en-GB" altLang="en-US" sz="2000" b="1" dirty="0">
                <a:solidFill>
                  <a:schemeClr val="tx2"/>
                </a:solidFill>
                <a:latin typeface="Arial" charset="0"/>
                <a:cs typeface="Arial" charset="0"/>
              </a:rPr>
              <a:t>all pipes</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Make sure that all outlet pipes are </a:t>
            </a:r>
            <a:r>
              <a:rPr lang="en-GB" altLang="en-US" sz="2000" b="1" dirty="0">
                <a:solidFill>
                  <a:srgbClr val="C00000"/>
                </a:solidFill>
                <a:latin typeface="Arial" charset="0"/>
                <a:cs typeface="Arial" charset="0"/>
              </a:rPr>
              <a:t>exactly at the same level</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Otherwise the water would only flow through the lowest pipe</a:t>
            </a:r>
          </a:p>
        </p:txBody>
      </p:sp>
      <p:sp>
        <p:nvSpPr>
          <p:cNvPr id="983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9831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9831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983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9831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9831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7" name="Grafik 19" descr="ABR flow distribution_bad.png"/>
          <p:cNvPicPr>
            <a:picLocks noChangeAspect="1" noChangeArrowheads="1"/>
          </p:cNvPicPr>
          <p:nvPr/>
        </p:nvPicPr>
        <p:blipFill>
          <a:blip r:embed="rId3">
            <a:extLst>
              <a:ext uri="{28A0092B-C50C-407E-A947-70E740481C1C}">
                <a14:useLocalDpi xmlns:a14="http://schemas.microsoft.com/office/drawing/2010/main" val="0"/>
              </a:ext>
            </a:extLst>
          </a:blip>
          <a:srcRect r="66495"/>
          <a:stretch>
            <a:fillRect/>
          </a:stretch>
        </p:blipFill>
        <p:spPr bwMode="auto">
          <a:xfrm>
            <a:off x="207963" y="2516188"/>
            <a:ext cx="2763837"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19" descr="ABR flow distribution_bad.png"/>
          <p:cNvPicPr>
            <a:picLocks noChangeAspect="1" noChangeArrowheads="1"/>
          </p:cNvPicPr>
          <p:nvPr/>
        </p:nvPicPr>
        <p:blipFill>
          <a:blip r:embed="rId3">
            <a:extLst>
              <a:ext uri="{28A0092B-C50C-407E-A947-70E740481C1C}">
                <a14:useLocalDpi xmlns:a14="http://schemas.microsoft.com/office/drawing/2010/main" val="0"/>
              </a:ext>
            </a:extLst>
          </a:blip>
          <a:srcRect l="66495"/>
          <a:stretch>
            <a:fillRect/>
          </a:stretch>
        </p:blipFill>
        <p:spPr bwMode="auto">
          <a:xfrm>
            <a:off x="5715000" y="2516188"/>
            <a:ext cx="2763838"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9" descr="ABR flow distribution_bad.png"/>
          <p:cNvPicPr>
            <a:picLocks noChangeAspect="1" noChangeArrowheads="1"/>
          </p:cNvPicPr>
          <p:nvPr/>
        </p:nvPicPr>
        <p:blipFill>
          <a:blip r:embed="rId3">
            <a:extLst>
              <a:ext uri="{28A0092B-C50C-407E-A947-70E740481C1C}">
                <a14:useLocalDpi xmlns:a14="http://schemas.microsoft.com/office/drawing/2010/main" val="0"/>
              </a:ext>
            </a:extLst>
          </a:blip>
          <a:srcRect l="33247" r="33505"/>
          <a:stretch>
            <a:fillRect/>
          </a:stretch>
        </p:blipFill>
        <p:spPr bwMode="auto">
          <a:xfrm>
            <a:off x="2971800" y="2514600"/>
            <a:ext cx="27432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feld 19"/>
          <p:cNvSpPr txBox="1">
            <a:spLocks noChangeArrowheads="1"/>
          </p:cNvSpPr>
          <p:nvPr/>
        </p:nvSpPr>
        <p:spPr bwMode="auto">
          <a:xfrm>
            <a:off x="1905000" y="52578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800" b="1">
                <a:solidFill>
                  <a:srgbClr val="FF0000"/>
                </a:solidFill>
                <a:latin typeface="Arial" panose="020B0604020202020204" pitchFamily="34" charset="0"/>
              </a:rPr>
              <a:t>Entire treatment line useless</a:t>
            </a:r>
          </a:p>
        </p:txBody>
      </p:sp>
      <p:cxnSp>
        <p:nvCxnSpPr>
          <p:cNvPr id="22" name="Gerade Verbindung mit Pfeil 21"/>
          <p:cNvCxnSpPr/>
          <p:nvPr/>
        </p:nvCxnSpPr>
        <p:spPr>
          <a:xfrm flipV="1">
            <a:off x="4648200" y="4343400"/>
            <a:ext cx="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a:spLocks noChangeArrowheads="1"/>
          </p:cNvSpPr>
          <p:nvPr/>
        </p:nvSpPr>
        <p:spPr bwMode="auto">
          <a:xfrm>
            <a:off x="1581150" y="5573713"/>
            <a:ext cx="716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800" b="1">
                <a:solidFill>
                  <a:srgbClr val="FF0000"/>
                </a:solidFill>
                <a:latin typeface="Arial" panose="020B0604020202020204" pitchFamily="34" charset="0"/>
              </a:rPr>
              <a:t>Entire treatment line useless &amp; unequal distribution in other line</a:t>
            </a:r>
          </a:p>
        </p:txBody>
      </p:sp>
      <p:cxnSp>
        <p:nvCxnSpPr>
          <p:cNvPr id="24" name="Gerade Verbindung mit Pfeil 23"/>
          <p:cNvCxnSpPr/>
          <p:nvPr/>
        </p:nvCxnSpPr>
        <p:spPr>
          <a:xfrm flipV="1">
            <a:off x="7391400" y="4354513"/>
            <a:ext cx="0" cy="12080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Distribution channel &amp; inlet pipes?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003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E1435C-F4E9-489A-B9AB-5D865AC7B800}" type="slidenum">
              <a:rPr lang="en-US" altLang="en-US" sz="1200" smtClean="0">
                <a:solidFill>
                  <a:srgbClr val="898989"/>
                </a:solidFill>
              </a:rPr>
              <a:pPr>
                <a:spcBef>
                  <a:spcPct val="0"/>
                </a:spcBef>
                <a:buFontTx/>
                <a:buNone/>
              </a:pPr>
              <a:t>48</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224631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Ensure that all pipes are constructed </a:t>
            </a:r>
            <a:r>
              <a:rPr lang="en-GB" altLang="en-US" sz="2000" b="1" dirty="0">
                <a:solidFill>
                  <a:schemeClr val="tx2"/>
                </a:solidFill>
                <a:latin typeface="Arial" charset="0"/>
                <a:cs typeface="Arial" charset="0"/>
              </a:rPr>
              <a:t>exactly at the same level</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2 outlet pipes of inlet box</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6 outlet pipes of the distribution channel </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Mark the exact location (bottom of pipe) before installing pipes</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Use a levelling machine or at least a level tube for marking levels</a:t>
            </a:r>
            <a:endParaRPr lang="de-DE" altLang="en-US" sz="2000" dirty="0">
              <a:solidFill>
                <a:schemeClr val="tx2"/>
              </a:solidFill>
              <a:latin typeface="Arial" charset="0"/>
              <a:cs typeface="Arial" charset="0"/>
            </a:endParaRPr>
          </a:p>
        </p:txBody>
      </p:sp>
      <p:sp>
        <p:nvSpPr>
          <p:cNvPr id="1003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035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036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036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036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0363"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03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12641"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09925"/>
            <a:ext cx="45624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13" descr="Dumpy lev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138" y="3581400"/>
            <a:ext cx="2151062"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fik 24" descr="imagesJ33F5OK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886200"/>
            <a:ext cx="1182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3" presetClass="entr" presetSubtype="1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par>
                                <p:cTn id="16" presetID="2" presetClass="entr" presetSubtype="4"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 calcmode="lin" valueType="num">
                                      <p:cBhvr additive="base">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additive="base">
                                        <p:cTn id="2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6" presetID="3" presetClass="entr" presetSubtype="10" fill="hold" nodeType="withEffect">
                                  <p:stCondLst>
                                    <p:cond delay="0"/>
                                  </p:stCondLst>
                                  <p:childTnLst>
                                    <p:set>
                                      <p:cBhvr>
                                        <p:cTn id="27" dur="1" fill="hold">
                                          <p:stCondLst>
                                            <p:cond delay="0"/>
                                          </p:stCondLst>
                                        </p:cTn>
                                        <p:tgtEl>
                                          <p:spTgt spid="112641"/>
                                        </p:tgtEl>
                                        <p:attrNameLst>
                                          <p:attrName>style.visibility</p:attrName>
                                        </p:attrNameLst>
                                      </p:cBhvr>
                                      <p:to>
                                        <p:strVal val="visible"/>
                                      </p:to>
                                    </p:set>
                                    <p:animEffect transition="in" filter="blinds(horizontal)">
                                      <p:cBhvr>
                                        <p:cTn id="28" dur="500"/>
                                        <p:tgtEl>
                                          <p:spTgt spid="11264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 calcmode="lin" valueType="num">
                                      <p:cBhvr additive="base">
                                        <p:cTn id="3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5" presetID="3" presetClass="entr" presetSubtype="1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Connection pipes inside ABR?</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0240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5C2A75B-25FC-4B03-89B4-F8B387876EAD}" type="slidenum">
              <a:rPr lang="en-US" altLang="en-US" sz="1200" smtClean="0">
                <a:solidFill>
                  <a:srgbClr val="898989"/>
                </a:solidFill>
              </a:rPr>
              <a:pPr>
                <a:spcBef>
                  <a:spcPct val="0"/>
                </a:spcBef>
                <a:buFontTx/>
                <a:buNone/>
              </a:pPr>
              <a:t>49</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Mark exact levels at walls </a:t>
            </a:r>
            <a:r>
              <a:rPr lang="en-GB" altLang="en-US" sz="2000" b="1">
                <a:solidFill>
                  <a:schemeClr val="tx2"/>
                </a:solidFill>
                <a:latin typeface="Arial" panose="020B0604020202020204" pitchFamily="34" charset="0"/>
              </a:rPr>
              <a:t>before installation</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Determine levels with levelling machine / tube level </a:t>
            </a:r>
            <a:br>
              <a:rPr lang="en-GB" altLang="en-US" sz="2000">
                <a:solidFill>
                  <a:schemeClr val="tx2"/>
                </a:solidFill>
                <a:latin typeface="Arial" panose="020B0604020202020204" pitchFamily="34" charset="0"/>
              </a:rPr>
            </a:br>
            <a:r>
              <a:rPr lang="en-GB" altLang="en-US" sz="2000">
                <a:solidFill>
                  <a:schemeClr val="tx2"/>
                </a:solidFill>
                <a:latin typeface="Arial" panose="020B0604020202020204" pitchFamily="34" charset="0"/>
              </a:rPr>
              <a:t>(not distance from slab as slab might not be horizontal)</a:t>
            </a:r>
          </a:p>
        </p:txBody>
      </p:sp>
      <p:sp>
        <p:nvSpPr>
          <p:cNvPr id="1024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240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240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240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241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2411"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241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02413" name="Grafik 35" descr="ABR pipe mar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66938"/>
            <a:ext cx="591185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13" descr="Dumpy lev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2743200"/>
            <a:ext cx="197485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17" descr="water_level01.gif"/>
          <p:cNvPicPr>
            <a:picLocks noChangeAspect="1"/>
          </p:cNvPicPr>
          <p:nvPr/>
        </p:nvPicPr>
        <p:blipFill>
          <a:blip r:embed="rId5">
            <a:extLst>
              <a:ext uri="{28A0092B-C50C-407E-A947-70E740481C1C}">
                <a14:useLocalDpi xmlns:a14="http://schemas.microsoft.com/office/drawing/2010/main" val="0"/>
              </a:ext>
            </a:extLst>
          </a:blip>
          <a:srcRect l="2542" t="13077" r="4802" b="4872"/>
          <a:stretch>
            <a:fillRect/>
          </a:stretch>
        </p:blipFill>
        <p:spPr bwMode="auto">
          <a:xfrm>
            <a:off x="5486400" y="4645025"/>
            <a:ext cx="2819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par>
                                <p:cTn id="12" presetID="3" presetClass="entr" presetSubtype="1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linds(horizont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229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5053737-123C-40E2-A84D-C1359C9A7035}" type="slidenum">
              <a:rPr lang="en-US" altLang="en-US" sz="1200" smtClean="0">
                <a:solidFill>
                  <a:srgbClr val="898989"/>
                </a:solidFill>
              </a:rPr>
              <a:pPr>
                <a:spcBef>
                  <a:spcPct val="0"/>
                </a:spcBef>
                <a:buFontTx/>
                <a:buNone/>
              </a:pPr>
              <a:t>5</a:t>
            </a:fld>
            <a:endParaRPr lang="en-US" altLang="en-US" sz="1200" smtClean="0">
              <a:solidFill>
                <a:srgbClr val="898989"/>
              </a:solidFill>
            </a:endParaRPr>
          </a:p>
        </p:txBody>
      </p:sp>
      <p:sp>
        <p:nvSpPr>
          <p:cNvPr id="12292" name="Textfeld 7"/>
          <p:cNvSpPr txBox="1">
            <a:spLocks noChangeArrowheads="1"/>
          </p:cNvSpPr>
          <p:nvPr/>
        </p:nvSpPr>
        <p:spPr bwMode="auto">
          <a:xfrm>
            <a:off x="304800" y="76200"/>
            <a:ext cx="807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2400"/>
              </a:spcAft>
              <a:buFontTx/>
              <a:buNone/>
            </a:pPr>
            <a:r>
              <a:rPr lang="en-GB" altLang="en-US" sz="2000" b="1">
                <a:solidFill>
                  <a:schemeClr val="tx2"/>
                </a:solidFill>
                <a:latin typeface="Arial" panose="020B0604020202020204" pitchFamily="34" charset="0"/>
              </a:rPr>
              <a:t>Objective: </a:t>
            </a:r>
            <a:r>
              <a:rPr lang="en-GB" altLang="en-US" sz="2000">
                <a:solidFill>
                  <a:srgbClr val="C00000"/>
                </a:solidFill>
                <a:latin typeface="Arial" panose="020B0604020202020204" pitchFamily="34" charset="0"/>
              </a:rPr>
              <a:t>To make you understand the DTF concept</a:t>
            </a:r>
            <a:endParaRPr lang="en-GB" altLang="en-US" sz="1800" i="1">
              <a:solidFill>
                <a:srgbClr val="C00000"/>
              </a:solidFill>
              <a:latin typeface="Arial" panose="020B0604020202020204" pitchFamily="34" charset="0"/>
            </a:endParaRPr>
          </a:p>
        </p:txBody>
      </p:sp>
      <p:pic>
        <p:nvPicPr>
          <p:cNvPr id="12293" name="Picture 7" descr="C:\Users\Michael Wolf\Desktop\1_DTF Intro and Site Selection &amp; Survey\Printouts\poster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feld 42"/>
          <p:cNvSpPr txBox="1">
            <a:spLocks noChangeArrowheads="1"/>
          </p:cNvSpPr>
          <p:nvPr/>
        </p:nvSpPr>
        <p:spPr bwMode="auto">
          <a:xfrm>
            <a:off x="1600200" y="152400"/>
            <a:ext cx="2667000" cy="369888"/>
          </a:xfrm>
          <a:prstGeom prst="rect">
            <a:avLst/>
          </a:prstGeom>
          <a:solidFill>
            <a:schemeClr val="bg1"/>
          </a:solidFill>
          <a:ln w="57150">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latin typeface="Arial" panose="020B0604020202020204" pitchFamily="34" charset="0"/>
              </a:rPr>
              <a:t>AUXILIARY WORKS</a:t>
            </a:r>
          </a:p>
        </p:txBody>
      </p:sp>
      <p:grpSp>
        <p:nvGrpSpPr>
          <p:cNvPr id="3" name="Gruppieren 37"/>
          <p:cNvGrpSpPr>
            <a:grpSpLocks/>
          </p:cNvGrpSpPr>
          <p:nvPr/>
        </p:nvGrpSpPr>
        <p:grpSpPr bwMode="auto">
          <a:xfrm>
            <a:off x="2438400" y="2971800"/>
            <a:ext cx="4114800" cy="1665288"/>
            <a:chOff x="2438400" y="2971800"/>
            <a:chExt cx="4114800" cy="1664732"/>
          </a:xfrm>
        </p:grpSpPr>
        <p:grpSp>
          <p:nvGrpSpPr>
            <p:cNvPr id="12305" name="Gruppieren 10"/>
            <p:cNvGrpSpPr>
              <a:grpSpLocks/>
            </p:cNvGrpSpPr>
            <p:nvPr/>
          </p:nvGrpSpPr>
          <p:grpSpPr bwMode="auto">
            <a:xfrm>
              <a:off x="2438400" y="2971800"/>
              <a:ext cx="4114800" cy="1664732"/>
              <a:chOff x="2438400" y="2971800"/>
              <a:chExt cx="4114800" cy="1664732"/>
            </a:xfrm>
          </p:grpSpPr>
          <p:sp>
            <p:nvSpPr>
              <p:cNvPr id="12307" name="Textfeld 7"/>
              <p:cNvSpPr txBox="1">
                <a:spLocks noChangeArrowheads="1"/>
              </p:cNvSpPr>
              <p:nvPr/>
            </p:nvSpPr>
            <p:spPr bwMode="auto">
              <a:xfrm>
                <a:off x="4191000" y="2971800"/>
                <a:ext cx="2362200" cy="369332"/>
              </a:xfrm>
              <a:prstGeom prst="rect">
                <a:avLst/>
              </a:prstGeom>
              <a:solidFill>
                <a:schemeClr val="bg1"/>
              </a:solidFill>
              <a:ln w="57150">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Inspection Chambers</a:t>
                </a:r>
              </a:p>
            </p:txBody>
          </p:sp>
          <p:cxnSp>
            <p:nvCxnSpPr>
              <p:cNvPr id="10" name="Gerade Verbindung mit Pfeil 9"/>
              <p:cNvCxnSpPr>
                <a:stCxn id="12307" idx="1"/>
              </p:cNvCxnSpPr>
              <p:nvPr/>
            </p:nvCxnSpPr>
            <p:spPr>
              <a:xfrm flipH="1">
                <a:off x="2438400" y="3155889"/>
                <a:ext cx="1752600" cy="148064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8" name="Gerade Verbindung mit Pfeil 27"/>
            <p:cNvCxnSpPr>
              <a:stCxn id="12307" idx="1"/>
            </p:cNvCxnSpPr>
            <p:nvPr/>
          </p:nvCxnSpPr>
          <p:spPr>
            <a:xfrm flipH="1" flipV="1">
              <a:off x="2895600" y="3124149"/>
              <a:ext cx="1295400" cy="3173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uppieren 10"/>
          <p:cNvGrpSpPr>
            <a:grpSpLocks/>
          </p:cNvGrpSpPr>
          <p:nvPr/>
        </p:nvGrpSpPr>
        <p:grpSpPr bwMode="auto">
          <a:xfrm>
            <a:off x="3657600" y="2438400"/>
            <a:ext cx="5181600" cy="369888"/>
            <a:chOff x="1981200" y="2971800"/>
            <a:chExt cx="5181600" cy="369332"/>
          </a:xfrm>
        </p:grpSpPr>
        <p:sp>
          <p:nvSpPr>
            <p:cNvPr id="12303" name="Textfeld 35"/>
            <p:cNvSpPr txBox="1">
              <a:spLocks noChangeArrowheads="1"/>
            </p:cNvSpPr>
            <p:nvPr/>
          </p:nvSpPr>
          <p:spPr bwMode="auto">
            <a:xfrm>
              <a:off x="4191000" y="2971800"/>
              <a:ext cx="2971800" cy="369332"/>
            </a:xfrm>
            <a:prstGeom prst="rect">
              <a:avLst/>
            </a:prstGeom>
            <a:solidFill>
              <a:schemeClr val="bg1"/>
            </a:solidFill>
            <a:ln w="57150">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Operator / Storage Building</a:t>
              </a:r>
            </a:p>
          </p:txBody>
        </p:sp>
        <p:cxnSp>
          <p:nvCxnSpPr>
            <p:cNvPr id="37" name="Gerade Verbindung mit Pfeil 36"/>
            <p:cNvCxnSpPr>
              <a:stCxn id="12303" idx="1"/>
            </p:cNvCxnSpPr>
            <p:nvPr/>
          </p:nvCxnSpPr>
          <p:spPr>
            <a:xfrm flipH="1">
              <a:off x="1981200" y="3157259"/>
              <a:ext cx="2209800" cy="4596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uppieren 10"/>
          <p:cNvGrpSpPr>
            <a:grpSpLocks/>
          </p:cNvGrpSpPr>
          <p:nvPr/>
        </p:nvGrpSpPr>
        <p:grpSpPr bwMode="auto">
          <a:xfrm>
            <a:off x="3962400" y="4495800"/>
            <a:ext cx="3276600" cy="369888"/>
            <a:chOff x="2438400" y="2971800"/>
            <a:chExt cx="3276600" cy="369332"/>
          </a:xfrm>
        </p:grpSpPr>
        <p:sp>
          <p:nvSpPr>
            <p:cNvPr id="12301" name="Textfeld 44"/>
            <p:cNvSpPr txBox="1">
              <a:spLocks noChangeArrowheads="1"/>
            </p:cNvSpPr>
            <p:nvPr/>
          </p:nvSpPr>
          <p:spPr bwMode="auto">
            <a:xfrm>
              <a:off x="4191000" y="2971800"/>
              <a:ext cx="1524000" cy="369332"/>
            </a:xfrm>
            <a:prstGeom prst="rect">
              <a:avLst/>
            </a:prstGeom>
            <a:solidFill>
              <a:schemeClr val="bg1"/>
            </a:solidFill>
            <a:ln w="57150">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Landscaping</a:t>
              </a:r>
            </a:p>
          </p:txBody>
        </p:sp>
        <p:cxnSp>
          <p:nvCxnSpPr>
            <p:cNvPr id="46" name="Gerade Verbindung mit Pfeil 45"/>
            <p:cNvCxnSpPr>
              <a:stCxn id="12301" idx="1"/>
            </p:cNvCxnSpPr>
            <p:nvPr/>
          </p:nvCxnSpPr>
          <p:spPr>
            <a:xfrm flipH="1">
              <a:off x="2438400" y="3157259"/>
              <a:ext cx="17526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uppieren 10"/>
          <p:cNvGrpSpPr>
            <a:grpSpLocks/>
          </p:cNvGrpSpPr>
          <p:nvPr/>
        </p:nvGrpSpPr>
        <p:grpSpPr bwMode="auto">
          <a:xfrm>
            <a:off x="3505200" y="990600"/>
            <a:ext cx="3352800" cy="369888"/>
            <a:chOff x="2438400" y="2971800"/>
            <a:chExt cx="3352800" cy="369332"/>
          </a:xfrm>
        </p:grpSpPr>
        <p:sp>
          <p:nvSpPr>
            <p:cNvPr id="12299" name="Textfeld 51"/>
            <p:cNvSpPr txBox="1">
              <a:spLocks noChangeArrowheads="1"/>
            </p:cNvSpPr>
            <p:nvPr/>
          </p:nvSpPr>
          <p:spPr bwMode="auto">
            <a:xfrm>
              <a:off x="4191000" y="2971800"/>
              <a:ext cx="1600200" cy="369332"/>
            </a:xfrm>
            <a:prstGeom prst="rect">
              <a:avLst/>
            </a:prstGeom>
            <a:solidFill>
              <a:schemeClr val="bg1"/>
            </a:solidFill>
            <a:ln w="57150">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Gate &amp; Fence</a:t>
              </a:r>
            </a:p>
          </p:txBody>
        </p:sp>
        <p:cxnSp>
          <p:nvCxnSpPr>
            <p:cNvPr id="53" name="Gerade Verbindung mit Pfeil 52"/>
            <p:cNvCxnSpPr>
              <a:stCxn id="12299" idx="1"/>
            </p:cNvCxnSpPr>
            <p:nvPr/>
          </p:nvCxnSpPr>
          <p:spPr>
            <a:xfrm flipH="1">
              <a:off x="2438400" y="3157259"/>
              <a:ext cx="17526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Connection pipes inside ABR?</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0445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7469E8-E24A-412C-BEF1-85EE436C0F0A}" type="slidenum">
              <a:rPr lang="en-US" altLang="en-US" sz="1200" smtClean="0">
                <a:solidFill>
                  <a:srgbClr val="898989"/>
                </a:solidFill>
              </a:rPr>
              <a:pPr>
                <a:spcBef>
                  <a:spcPct val="0"/>
                </a:spcBef>
                <a:buFontTx/>
                <a:buNone/>
              </a:pPr>
              <a:t>50</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7315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Water level is determined by the level of the </a:t>
            </a:r>
            <a:r>
              <a:rPr lang="en-GB" altLang="en-US" sz="2000" b="1">
                <a:solidFill>
                  <a:schemeClr val="tx2"/>
                </a:solidFill>
                <a:latin typeface="Arial" panose="020B0604020202020204" pitchFamily="34" charset="0"/>
              </a:rPr>
              <a:t>outlet pipe </a:t>
            </a:r>
            <a:r>
              <a:rPr lang="en-GB" altLang="en-US" sz="2000">
                <a:solidFill>
                  <a:schemeClr val="tx2"/>
                </a:solidFill>
                <a:latin typeface="Arial" panose="020B0604020202020204" pitchFamily="34" charset="0"/>
              </a:rPr>
              <a:t>(bottom of pipe); hence </a:t>
            </a:r>
            <a:r>
              <a:rPr lang="en-GB" altLang="en-US" sz="2000" u="sng">
                <a:solidFill>
                  <a:schemeClr val="tx2"/>
                </a:solidFill>
                <a:latin typeface="Arial" panose="020B0604020202020204" pitchFamily="34" charset="0"/>
              </a:rPr>
              <a:t>1,850mm above the ground slab</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Install </a:t>
            </a:r>
            <a:r>
              <a:rPr lang="en-GB" altLang="en-US" sz="2000" b="1">
                <a:solidFill>
                  <a:schemeClr val="tx2"/>
                </a:solidFill>
                <a:latin typeface="Arial" panose="020B0604020202020204" pitchFamily="34" charset="0"/>
              </a:rPr>
              <a:t>inlet pipe </a:t>
            </a:r>
            <a:r>
              <a:rPr lang="en-GB" altLang="en-US" sz="2000" u="sng">
                <a:solidFill>
                  <a:schemeClr val="tx2"/>
                </a:solidFill>
                <a:latin typeface="Arial" panose="020B0604020202020204" pitchFamily="34" charset="0"/>
              </a:rPr>
              <a:t>150mm higher than the outlet pipe </a:t>
            </a:r>
            <a:r>
              <a:rPr lang="en-GB" altLang="en-US" sz="2000">
                <a:solidFill>
                  <a:schemeClr val="tx2"/>
                </a:solidFill>
                <a:latin typeface="Arial" panose="020B0604020202020204" pitchFamily="34" charset="0"/>
              </a:rPr>
              <a:t>to ensure a hydraulic gradient</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Install </a:t>
            </a:r>
            <a:r>
              <a:rPr lang="en-GB" altLang="en-US" sz="2000" b="1">
                <a:solidFill>
                  <a:schemeClr val="tx2"/>
                </a:solidFill>
                <a:latin typeface="Arial" panose="020B0604020202020204" pitchFamily="34" charset="0"/>
              </a:rPr>
              <a:t>inner connection pipes </a:t>
            </a:r>
            <a:r>
              <a:rPr lang="en-GB" altLang="en-US" sz="2000" u="sng">
                <a:solidFill>
                  <a:schemeClr val="tx2"/>
                </a:solidFill>
                <a:latin typeface="Arial" panose="020B0604020202020204" pitchFamily="34" charset="0"/>
              </a:rPr>
              <a:t>150mm below the outlet pipe</a:t>
            </a:r>
            <a:r>
              <a:rPr lang="en-GB" altLang="en-US" sz="2000">
                <a:solidFill>
                  <a:schemeClr val="tx2"/>
                </a:solidFill>
                <a:latin typeface="Arial" panose="020B0604020202020204" pitchFamily="34" charset="0"/>
              </a:rPr>
              <a:t>; hence below water level</a:t>
            </a:r>
          </a:p>
        </p:txBody>
      </p:sp>
      <p:sp>
        <p:nvSpPr>
          <p:cNvPr id="1044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445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445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44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445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445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446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9" name="Grafik 18" descr="imagesJ33F5OK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963" y="1447800"/>
            <a:ext cx="9858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2" name="Grafik 37" descr="ABR inner pip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9763" y="3265488"/>
            <a:ext cx="54816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Connection pipes inside ABR?</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0650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FDF215-A7E6-48A7-9438-CDF7069E9CE3}" type="slidenum">
              <a:rPr lang="en-US" altLang="en-US" sz="1200" smtClean="0">
                <a:solidFill>
                  <a:srgbClr val="898989"/>
                </a:solidFill>
              </a:rPr>
              <a:pPr>
                <a:spcBef>
                  <a:spcPct val="0"/>
                </a:spcBef>
                <a:buFontTx/>
                <a:buNone/>
              </a:pPr>
              <a:t>51</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60198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Six DN100 uPVC inlet pipes per line; hence 36 pipes in total</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Reach to the bottom to a distance of 150mm above ground slab</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Not be too short to ensure good mixture of wastewater with sludge that is accumulating at the bottom</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Not be too long to avoid clogging</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Fixed to the walls with clamps to avoid moving and breaking</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Upper ends of the pipes must protrude the water level</a:t>
            </a:r>
          </a:p>
        </p:txBody>
      </p:sp>
      <p:sp>
        <p:nvSpPr>
          <p:cNvPr id="10650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650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650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650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650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6507"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650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259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914400"/>
            <a:ext cx="209232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25955"/>
                                        </p:tgtEl>
                                        <p:attrNameLst>
                                          <p:attrName>style.visibility</p:attrName>
                                        </p:attrNameLst>
                                      </p:cBhvr>
                                      <p:to>
                                        <p:strVal val="visible"/>
                                      </p:to>
                                    </p:set>
                                    <p:animEffect transition="in" filter="blinds(horizontal)">
                                      <p:cBhvr>
                                        <p:cTn id="11" dur="500"/>
                                        <p:tgtEl>
                                          <p:spTgt spid="12595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 calcmode="lin" valueType="num">
                                      <p:cBhvr additive="base">
                                        <p:cTn id="1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 calcmode="lin" valueType="num">
                                      <p:cBhvr additive="base">
                                        <p:cTn id="2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 calcmode="lin" valueType="num">
                                      <p:cBhvr additive="base">
                                        <p:cTn id="26"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 calcmode="lin" valueType="num">
                                      <p:cBhvr additive="base">
                                        <p:cTn id="32"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Connection pipes inside ABR?</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0854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31D7070-9AD6-43FD-9197-EF55DB3E4AF6}" type="slidenum">
              <a:rPr lang="en-US" altLang="en-US" sz="1200" smtClean="0">
                <a:solidFill>
                  <a:srgbClr val="898989"/>
                </a:solidFill>
              </a:rPr>
              <a:pPr>
                <a:spcBef>
                  <a:spcPct val="0"/>
                </a:spcBef>
                <a:buFontTx/>
                <a:buNone/>
              </a:pPr>
              <a:t>52</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058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Cut down-flow pipes at the lower end in an angle of 45 degree</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Ensure that the outlet of the pipes is facing the chamber, not the wall</a:t>
            </a: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1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Consider that pipes are to be joined inside the T-pipes, which reduces the length of the pipes after installation</a:t>
            </a:r>
          </a:p>
        </p:txBody>
      </p:sp>
      <p:sp>
        <p:nvSpPr>
          <p:cNvPr id="10855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855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855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855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855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855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0855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3" name="Grafik 572" descr="vertical pipes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1752600"/>
            <a:ext cx="2252662"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573" descr="vertical pipes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013" y="1752600"/>
            <a:ext cx="2312987"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574" descr="vertical pipes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1727200"/>
            <a:ext cx="229552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additive="base">
                                        <p:cTn id="1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8" presetID="3"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anim calcmode="lin" valueType="num">
                                      <p:cBhvr additive="base">
                                        <p:cTn id="2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9" end="9"/>
                                            </p:txEl>
                                          </p:spTgt>
                                        </p:tgtEl>
                                        <p:attrNameLst>
                                          <p:attrName>ppt_y</p:attrName>
                                        </p:attrNameLst>
                                      </p:cBhvr>
                                      <p:tavLst>
                                        <p:tav tm="0">
                                          <p:val>
                                            <p:strVal val="1+#ppt_h/2"/>
                                          </p:val>
                                        </p:tav>
                                        <p:tav tm="100000">
                                          <p:val>
                                            <p:strVal val="#ppt_y"/>
                                          </p:val>
                                        </p:tav>
                                      </p:tavLst>
                                    </p:anim>
                                  </p:childTnLst>
                                </p:cTn>
                              </p:par>
                              <p:par>
                                <p:cTn id="27" presetID="3" presetClass="entr" presetSubtype="1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Water tightness?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1059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64613AD-3422-44A1-A5F9-07838313C5C3}" type="slidenum">
              <a:rPr lang="en-US" altLang="en-US" sz="1200" smtClean="0">
                <a:solidFill>
                  <a:srgbClr val="898989"/>
                </a:solidFill>
              </a:rPr>
              <a:pPr>
                <a:spcBef>
                  <a:spcPct val="0"/>
                </a:spcBef>
                <a:buFontTx/>
                <a:buNone/>
              </a:pPr>
              <a:t>53</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2554288"/>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Provide a damp-proof course to avoid groundwater pollution </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Lay felt damp-proof course under the strip footing</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Lay damp-proof membrane under the ground slab</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Plaster internally and externally with water proof cement mortar (incl. plastic additive)</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Cure walls over the next seven days</a:t>
            </a:r>
            <a:endParaRPr lang="de-DE" altLang="en-US" sz="2000" dirty="0">
              <a:solidFill>
                <a:srgbClr val="C00000"/>
              </a:solidFill>
              <a:latin typeface="Arial" charset="0"/>
              <a:cs typeface="Arial" charset="0"/>
            </a:endParaRPr>
          </a:p>
        </p:txBody>
      </p:sp>
      <p:sp>
        <p:nvSpPr>
          <p:cNvPr id="1105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059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060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060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060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0603"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060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6" name="Grafik 735" descr="40-2_plastered corn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263" y="3582988"/>
            <a:ext cx="3106737"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26" descr="Damp-Proof-Membra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00"/>
            <a:ext cx="47244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3"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 calcmode="lin" valueType="num">
                                      <p:cBhvr additive="base">
                                        <p:cTn id="2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 calcmode="lin" valueType="num">
                                      <p:cBhvr additive="base">
                                        <p:cTn id="2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6" presetID="3"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Ventilation?</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126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A54FF3-1D82-4701-96EB-D489E1FD8A28}" type="slidenum">
              <a:rPr lang="en-US" altLang="en-US" sz="1200" smtClean="0">
                <a:solidFill>
                  <a:srgbClr val="898989"/>
                </a:solidFill>
              </a:rPr>
              <a:pPr>
                <a:spcBef>
                  <a:spcPct val="0"/>
                </a:spcBef>
                <a:buFontTx/>
                <a:buNone/>
              </a:pPr>
              <a:t>54</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301625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Methane needs to be released to avoid cracks or even bursts </a:t>
            </a:r>
            <a:endParaRPr lang="de-DE" altLang="en-US" sz="2000" dirty="0">
              <a:solidFill>
                <a:schemeClr val="tx2"/>
              </a:solidFill>
              <a:latin typeface="Arial" charset="0"/>
              <a:cs typeface="Arial" charset="0"/>
            </a:endParaRPr>
          </a:p>
          <a:p>
            <a:pPr marL="357188" lvl="1" indent="-357188" eaLnBrk="1">
              <a:spcAft>
                <a:spcPts val="1200"/>
              </a:spcAft>
              <a:buFont typeface="Arial" charset="0"/>
              <a:buChar char="•"/>
              <a:defRPr/>
            </a:pPr>
            <a:r>
              <a:rPr lang="en-US" altLang="en-US" sz="2000" dirty="0">
                <a:solidFill>
                  <a:schemeClr val="tx2"/>
                </a:solidFill>
                <a:latin typeface="Arial" charset="0"/>
                <a:cs typeface="Arial" charset="0"/>
              </a:rPr>
              <a:t>As only </a:t>
            </a:r>
            <a:r>
              <a:rPr lang="en-US" altLang="en-US" sz="2000" b="1" u="sng" dirty="0">
                <a:solidFill>
                  <a:schemeClr val="tx2"/>
                </a:solidFill>
                <a:latin typeface="Arial" charset="0"/>
                <a:cs typeface="Arial" charset="0"/>
              </a:rPr>
              <a:t>one</a:t>
            </a:r>
            <a:r>
              <a:rPr lang="en-US" altLang="en-US" sz="2000" b="1" dirty="0">
                <a:solidFill>
                  <a:schemeClr val="tx2"/>
                </a:solidFill>
                <a:latin typeface="Arial" charset="0"/>
                <a:cs typeface="Arial" charset="0"/>
              </a:rPr>
              <a:t> ventilation pipe</a:t>
            </a:r>
            <a:r>
              <a:rPr lang="en-US" altLang="en-US" sz="2000" dirty="0">
                <a:solidFill>
                  <a:schemeClr val="tx2"/>
                </a:solidFill>
                <a:latin typeface="Arial" charset="0"/>
                <a:cs typeface="Arial" charset="0"/>
              </a:rPr>
              <a:t> is foreseen, all 12 chambers </a:t>
            </a:r>
            <a:br>
              <a:rPr lang="en-US" altLang="en-US" sz="2000" dirty="0">
                <a:solidFill>
                  <a:schemeClr val="tx2"/>
                </a:solidFill>
                <a:latin typeface="Arial" charset="0"/>
                <a:cs typeface="Arial" charset="0"/>
              </a:rPr>
            </a:br>
            <a:r>
              <a:rPr lang="en-US" altLang="en-US" sz="2000" dirty="0">
                <a:solidFill>
                  <a:schemeClr val="tx2"/>
                </a:solidFill>
                <a:latin typeface="Arial" charset="0"/>
                <a:cs typeface="Arial" charset="0"/>
              </a:rPr>
              <a:t>(2 lines) are </a:t>
            </a:r>
            <a:r>
              <a:rPr lang="en-US" altLang="en-US" sz="2000" b="1" u="sng" dirty="0">
                <a:solidFill>
                  <a:schemeClr val="tx2"/>
                </a:solidFill>
                <a:latin typeface="Arial" charset="0"/>
                <a:cs typeface="Arial" charset="0"/>
              </a:rPr>
              <a:t>interconnected </a:t>
            </a:r>
            <a:r>
              <a:rPr lang="en-US" altLang="en-US" sz="2000" dirty="0">
                <a:solidFill>
                  <a:schemeClr val="tx2"/>
                </a:solidFill>
                <a:latin typeface="Arial" charset="0"/>
                <a:cs typeface="Arial" charset="0"/>
              </a:rPr>
              <a:t>to allow gas exchange</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Built in anti-corrosive GI metal</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Covered with a 90 degrees GI bend (rainwater) </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Mosquito wire gauze (insects) </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Extents at least 2 metres above the cover slab</a:t>
            </a:r>
            <a:endParaRPr lang="de-DE" altLang="en-US" sz="2000" dirty="0">
              <a:solidFill>
                <a:srgbClr val="C00000"/>
              </a:solidFill>
              <a:latin typeface="Arial" charset="0"/>
              <a:cs typeface="Arial" charset="0"/>
            </a:endParaRPr>
          </a:p>
        </p:txBody>
      </p:sp>
      <p:sp>
        <p:nvSpPr>
          <p:cNvPr id="11264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264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0" name="Grafik 9" descr="imagesJ33F5OK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8563" y="1143000"/>
            <a:ext cx="9858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1265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962400"/>
            <a:ext cx="61817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Oval 88"/>
          <p:cNvSpPr>
            <a:spLocks noChangeArrowheads="1"/>
          </p:cNvSpPr>
          <p:nvPr/>
        </p:nvSpPr>
        <p:spPr bwMode="auto">
          <a:xfrm>
            <a:off x="4237038" y="3889375"/>
            <a:ext cx="858837" cy="7969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 name="Oval 88"/>
          <p:cNvSpPr>
            <a:spLocks noChangeArrowheads="1"/>
          </p:cNvSpPr>
          <p:nvPr/>
        </p:nvSpPr>
        <p:spPr bwMode="auto">
          <a:xfrm>
            <a:off x="2971800" y="4572000"/>
            <a:ext cx="685800" cy="4159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 calcmode="lin" valueType="num">
                                      <p:cBhvr additive="base">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5" presetID="3" presetClass="entr" presetSubtype="10" fill="hold" grpId="0" nodeType="withEffect">
                                  <p:stCondLst>
                                    <p:cond delay="0"/>
                                  </p:stCondLst>
                                  <p:childTnLst>
                                    <p:set>
                                      <p:cBhvr>
                                        <p:cTn id="36" dur="1" fill="hold">
                                          <p:stCondLst>
                                            <p:cond delay="0"/>
                                          </p:stCondLst>
                                        </p:cTn>
                                        <p:tgtEl>
                                          <p:spTgt spid="129027"/>
                                        </p:tgtEl>
                                        <p:attrNameLst>
                                          <p:attrName>style.visibility</p:attrName>
                                        </p:attrNameLst>
                                      </p:cBhvr>
                                      <p:to>
                                        <p:strVal val="visible"/>
                                      </p:to>
                                    </p:set>
                                    <p:animEffect transition="in" filter="blinds(horizontal)">
                                      <p:cBhvr>
                                        <p:cTn id="37" dur="500"/>
                                        <p:tgtEl>
                                          <p:spTgt spid="12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Manholes?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146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489C8A-77F2-4D8F-B6F4-D3099601677F}" type="slidenum">
              <a:rPr lang="en-US" altLang="en-US" sz="1200" smtClean="0">
                <a:solidFill>
                  <a:srgbClr val="898989"/>
                </a:solidFill>
              </a:rPr>
              <a:pPr>
                <a:spcBef>
                  <a:spcPct val="0"/>
                </a:spcBef>
                <a:buFontTx/>
                <a:buNone/>
              </a:pPr>
              <a:t>55</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3786188"/>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Needs to be de-sludged regularly by exhausters through manholes:</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Place in cover slab on top of each of the </a:t>
            </a:r>
            <a:r>
              <a:rPr lang="en-GB" altLang="en-US" sz="2000" b="1" dirty="0">
                <a:solidFill>
                  <a:srgbClr val="C00000"/>
                </a:solidFill>
                <a:latin typeface="Arial" charset="0"/>
                <a:cs typeface="Arial" charset="0"/>
              </a:rPr>
              <a:t>12 chambers</a:t>
            </a: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Locate </a:t>
            </a:r>
            <a:r>
              <a:rPr lang="en-GB" altLang="en-US" sz="2000" b="1" dirty="0">
                <a:solidFill>
                  <a:srgbClr val="C00000"/>
                </a:solidFill>
                <a:latin typeface="Arial" charset="0"/>
                <a:cs typeface="Arial" charset="0"/>
              </a:rPr>
              <a:t>centrally</a:t>
            </a:r>
            <a:r>
              <a:rPr lang="en-GB" altLang="en-US" sz="2000" dirty="0">
                <a:solidFill>
                  <a:srgbClr val="C00000"/>
                </a:solidFill>
                <a:latin typeface="Arial" charset="0"/>
                <a:cs typeface="Arial" charset="0"/>
              </a:rPr>
              <a:t> to allow access to the inlet pipes (cleaning)</a:t>
            </a: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en-GB" altLang="en-US" sz="2000" b="1"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en-GB" altLang="en-US" sz="2000" b="1"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en-GB" altLang="en-US" sz="2000" b="1"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Use </a:t>
            </a:r>
            <a:r>
              <a:rPr lang="en-GB" altLang="en-US" sz="2000" b="1" dirty="0">
                <a:solidFill>
                  <a:srgbClr val="C00000"/>
                </a:solidFill>
                <a:latin typeface="Arial" charset="0"/>
                <a:cs typeface="Arial" charset="0"/>
              </a:rPr>
              <a:t>standard manholes </a:t>
            </a:r>
            <a:r>
              <a:rPr lang="en-GB" altLang="en-US" sz="2000" dirty="0">
                <a:solidFill>
                  <a:srgbClr val="C00000"/>
                </a:solidFill>
                <a:latin typeface="Arial" charset="0"/>
                <a:cs typeface="Arial" charset="0"/>
              </a:rPr>
              <a:t>(to be lifted by one person) :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600mm x 450mm air-tight plastic manhole covers,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placed into a plastic frame</a:t>
            </a:r>
          </a:p>
        </p:txBody>
      </p:sp>
      <p:sp>
        <p:nvSpPr>
          <p:cNvPr id="1146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469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469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469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469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469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470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470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37222" name="Object 6"/>
          <p:cNvPicPr>
            <a:picLocks noChangeAspect="1" noChangeArrowheads="1"/>
          </p:cNvPicPr>
          <p:nvPr/>
        </p:nvPicPr>
        <p:blipFill>
          <a:blip r:embed="rId3">
            <a:extLst>
              <a:ext uri="{28A0092B-C50C-407E-A947-70E740481C1C}">
                <a14:useLocalDpi xmlns:a14="http://schemas.microsoft.com/office/drawing/2010/main" val="0"/>
              </a:ext>
            </a:extLst>
          </a:blip>
          <a:srcRect b="60295"/>
          <a:stretch>
            <a:fillRect/>
          </a:stretch>
        </p:blipFill>
        <p:spPr bwMode="auto">
          <a:xfrm>
            <a:off x="2362200" y="2286000"/>
            <a:ext cx="40100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28" descr="http://www.andrewvassallo.com/products/CSQC70L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900" y="4572000"/>
            <a:ext cx="20447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25" descr="http://marutisanitary.com/img/products/manho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6938" y="4572000"/>
            <a:ext cx="25320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137222"/>
                                        </p:tgtEl>
                                        <p:attrNameLst>
                                          <p:attrName>style.visibility</p:attrName>
                                        </p:attrNameLst>
                                      </p:cBhvr>
                                      <p:to>
                                        <p:strVal val="visible"/>
                                      </p:to>
                                    </p:set>
                                    <p:animEffect transition="in" filter="blinds(horizontal)">
                                      <p:cBhvr>
                                        <p:cTn id="17" dur="500"/>
                                        <p:tgtEl>
                                          <p:spTgt spid="1372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 calcmode="lin" valueType="num">
                                      <p:cBhvr additive="base">
                                        <p:cTn id="22"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4" presetID="3" presetClass="entr" presetSubtype="1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par>
                                <p:cTn id="27" presetID="3" presetClass="entr" presetSubtype="1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Siphon?</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167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12B8E0-1A91-4310-BA95-70CF62C163F0}" type="slidenum">
              <a:rPr lang="en-US" altLang="en-US" sz="1200" smtClean="0">
                <a:solidFill>
                  <a:srgbClr val="898989"/>
                </a:solidFill>
              </a:rPr>
              <a:pPr>
                <a:spcBef>
                  <a:spcPct val="0"/>
                </a:spcBef>
                <a:buFontTx/>
                <a:buNone/>
              </a:pPr>
              <a:t>56</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229600" cy="209232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Siphon is intended to load the subsequent wetland intermittently</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Proper functioning is crucial for the performance of the entire system</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Works purely hydraulically</a:t>
            </a:r>
          </a:p>
          <a:p>
            <a:pPr marL="642938" lvl="1" indent="-357188" eaLnBrk="1">
              <a:spcAft>
                <a:spcPts val="1200"/>
              </a:spcAft>
              <a:buFont typeface="Wingdings" pitchFamily="2" charset="2"/>
              <a:buChar char="ü"/>
              <a:defRPr/>
            </a:pPr>
            <a:r>
              <a:rPr lang="en-GB" altLang="en-US" sz="2000" b="1" dirty="0">
                <a:solidFill>
                  <a:srgbClr val="C00000"/>
                </a:solidFill>
                <a:latin typeface="Arial" charset="0"/>
                <a:cs typeface="Arial" charset="0"/>
              </a:rPr>
              <a:t>Dimensions and location </a:t>
            </a:r>
            <a:r>
              <a:rPr lang="en-GB" altLang="en-US" sz="2000" dirty="0">
                <a:solidFill>
                  <a:srgbClr val="C00000"/>
                </a:solidFill>
                <a:latin typeface="Arial" charset="0"/>
                <a:cs typeface="Arial" charset="0"/>
              </a:rPr>
              <a:t>determine discharge interval, volume, time, flow velocity, etc.</a:t>
            </a:r>
            <a:endParaRPr lang="de-DE" altLang="en-US" sz="2000" dirty="0">
              <a:solidFill>
                <a:srgbClr val="C00000"/>
              </a:solidFill>
              <a:latin typeface="Arial" charset="0"/>
              <a:cs typeface="Arial" charset="0"/>
            </a:endParaRPr>
          </a:p>
        </p:txBody>
      </p:sp>
      <p:sp>
        <p:nvSpPr>
          <p:cNvPr id="11674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674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67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674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674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6747"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674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674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675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3926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2971800"/>
            <a:ext cx="64738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3" presetID="3" presetClass="entr" presetSubtype="10" fill="hold" nodeType="withEffect">
                                  <p:stCondLst>
                                    <p:cond delay="0"/>
                                  </p:stCondLst>
                                  <p:childTnLst>
                                    <p:set>
                                      <p:cBhvr>
                                        <p:cTn id="14" dur="1" fill="hold">
                                          <p:stCondLst>
                                            <p:cond delay="0"/>
                                          </p:stCondLst>
                                        </p:cTn>
                                        <p:tgtEl>
                                          <p:spTgt spid="139267"/>
                                        </p:tgtEl>
                                        <p:attrNameLst>
                                          <p:attrName>style.visibility</p:attrName>
                                        </p:attrNameLst>
                                      </p:cBhvr>
                                      <p:to>
                                        <p:strVal val="visible"/>
                                      </p:to>
                                    </p:set>
                                    <p:animEffect transition="in" filter="blinds(horizontal)">
                                      <p:cBhvr>
                                        <p:cTn id="15" dur="500"/>
                                        <p:tgtEl>
                                          <p:spTgt spid="13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Siphon?</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187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A654AE-14D3-4246-B333-27F4CC692E34}" type="slidenum">
              <a:rPr lang="en-US" altLang="en-US" sz="1200" smtClean="0">
                <a:solidFill>
                  <a:srgbClr val="898989"/>
                </a:solidFill>
              </a:rPr>
              <a:pPr>
                <a:spcBef>
                  <a:spcPct val="0"/>
                </a:spcBef>
                <a:buFontTx/>
                <a:buNone/>
              </a:pPr>
              <a:t>57</a:t>
            </a:fld>
            <a:endParaRPr lang="en-US" altLang="en-US" sz="1200" smtClean="0">
              <a:solidFill>
                <a:srgbClr val="898989"/>
              </a:solidFill>
            </a:endParaRPr>
          </a:p>
        </p:txBody>
      </p:sp>
      <p:sp>
        <p:nvSpPr>
          <p:cNvPr id="118789" name="Textfeld 8"/>
          <p:cNvSpPr txBox="1">
            <a:spLocks noChangeArrowheads="1"/>
          </p:cNvSpPr>
          <p:nvPr/>
        </p:nvSpPr>
        <p:spPr bwMode="auto">
          <a:xfrm>
            <a:off x="304800" y="838200"/>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Follow the technical specifications laid out in the structural drawings very carefully</a:t>
            </a:r>
            <a:endParaRPr lang="de-DE" altLang="en-US" sz="2000">
              <a:solidFill>
                <a:schemeClr val="tx2"/>
              </a:solidFill>
              <a:latin typeface="Arial" panose="020B0604020202020204" pitchFamily="34" charset="0"/>
            </a:endParaRPr>
          </a:p>
        </p:txBody>
      </p:sp>
      <p:sp>
        <p:nvSpPr>
          <p:cNvPr id="1187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879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879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879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879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879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879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879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1879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18799" name="Grafik 15" descr="imagesJ33F5OK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8563" y="685800"/>
            <a:ext cx="9858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0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4131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1828800"/>
            <a:ext cx="62309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0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4131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4219575"/>
            <a:ext cx="41624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1315"/>
                                        </p:tgtEl>
                                        <p:attrNameLst>
                                          <p:attrName>style.visibility</p:attrName>
                                        </p:attrNameLst>
                                      </p:cBhvr>
                                      <p:to>
                                        <p:strVal val="visible"/>
                                      </p:to>
                                    </p:set>
                                    <p:anim calcmode="lin" valueType="num">
                                      <p:cBhvr additive="base">
                                        <p:cTn id="7" dur="500" fill="hold"/>
                                        <p:tgtEl>
                                          <p:spTgt spid="141315"/>
                                        </p:tgtEl>
                                        <p:attrNameLst>
                                          <p:attrName>ppt_x</p:attrName>
                                        </p:attrNameLst>
                                      </p:cBhvr>
                                      <p:tavLst>
                                        <p:tav tm="0">
                                          <p:val>
                                            <p:strVal val="#ppt_x"/>
                                          </p:val>
                                        </p:tav>
                                        <p:tav tm="100000">
                                          <p:val>
                                            <p:strVal val="#ppt_x"/>
                                          </p:val>
                                        </p:tav>
                                      </p:tavLst>
                                    </p:anim>
                                    <p:anim calcmode="lin" valueType="num">
                                      <p:cBhvr additive="base">
                                        <p:cTn id="8" dur="500" fill="hold"/>
                                        <p:tgtEl>
                                          <p:spTgt spid="1413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1317"/>
                                        </p:tgtEl>
                                        <p:attrNameLst>
                                          <p:attrName>style.visibility</p:attrName>
                                        </p:attrNameLst>
                                      </p:cBhvr>
                                      <p:to>
                                        <p:strVal val="visible"/>
                                      </p:to>
                                    </p:set>
                                    <p:anim calcmode="lin" valueType="num">
                                      <p:cBhvr additive="base">
                                        <p:cTn id="11" dur="500" fill="hold"/>
                                        <p:tgtEl>
                                          <p:spTgt spid="141317"/>
                                        </p:tgtEl>
                                        <p:attrNameLst>
                                          <p:attrName>ppt_x</p:attrName>
                                        </p:attrNameLst>
                                      </p:cBhvr>
                                      <p:tavLst>
                                        <p:tav tm="0">
                                          <p:val>
                                            <p:strVal val="#ppt_x"/>
                                          </p:val>
                                        </p:tav>
                                        <p:tav tm="100000">
                                          <p:val>
                                            <p:strVal val="#ppt_x"/>
                                          </p:val>
                                        </p:tav>
                                      </p:tavLst>
                                    </p:anim>
                                    <p:anim calcmode="lin" valueType="num">
                                      <p:cBhvr additive="base">
                                        <p:cTn id="12" dur="500" fill="hold"/>
                                        <p:tgtEl>
                                          <p:spTgt spid="141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Testing of siphon?</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208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DA76ECE-157C-46DB-A2B4-FE7B5C7E3191}" type="slidenum">
              <a:rPr lang="en-US" altLang="en-US" sz="1200" smtClean="0">
                <a:solidFill>
                  <a:srgbClr val="898989"/>
                </a:solidFill>
              </a:rPr>
              <a:pPr>
                <a:spcBef>
                  <a:spcPct val="0"/>
                </a:spcBef>
                <a:buFontTx/>
                <a:buNone/>
              </a:pPr>
              <a:t>58</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05800" cy="4554538"/>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Test siphon on full functionality before approval is given</a:t>
            </a:r>
            <a:endParaRPr lang="de-DE" altLang="en-US" sz="2000" dirty="0">
              <a:solidFill>
                <a:schemeClr val="tx2"/>
              </a:solidFill>
              <a:latin typeface="Arial" charset="0"/>
              <a:cs typeface="Arial" charset="0"/>
            </a:endParaRP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Test when the entire DTF is tested on water tightness </a:t>
            </a:r>
            <a:r>
              <a:rPr lang="en-GB" altLang="en-US" sz="2000" i="1" dirty="0">
                <a:solidFill>
                  <a:schemeClr val="tx2"/>
                </a:solidFill>
                <a:latin typeface="Arial" charset="0"/>
                <a:cs typeface="Arial" charset="0"/>
              </a:rPr>
              <a:t>(significant quantity of clear water is required)</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Load ABR with clear water (chambers in parallel to avoid cracks)</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Water level in the first chamber rises to about 350mm before the siphon starts draining water from the first tank to the second tank</a:t>
            </a: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Drainage process will stop automatically after approx 4 minutes</a:t>
            </a: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Water level in the first chamber reduces during the drainage interval to approx. 100mm</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Process takes place 15 - 18 times per day</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Inform DTF Flying Squad during testing and convey results</a:t>
            </a:r>
            <a:endParaRPr lang="de-DE" altLang="en-US" sz="2000" dirty="0">
              <a:solidFill>
                <a:schemeClr val="tx2"/>
              </a:solidFill>
              <a:latin typeface="Arial" charset="0"/>
              <a:cs typeface="Arial" charset="0"/>
            </a:endParaRPr>
          </a:p>
        </p:txBody>
      </p:sp>
      <p:sp>
        <p:nvSpPr>
          <p:cNvPr id="12083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083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084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084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084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0843"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084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084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084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084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084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20" name="Grafik 19" descr="imagesJ33F5OK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029200"/>
            <a:ext cx="9858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 calcmode="lin" valueType="num">
                                      <p:cBhvr additive="base">
                                        <p:cTn id="3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9" presetID="3" presetClass="entr" presetSubtype="1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Electrical wiring?</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228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B86364-A1D2-49F7-B683-7759B977CA46}" type="slidenum">
              <a:rPr lang="en-US" altLang="en-US" sz="1200" smtClean="0">
                <a:solidFill>
                  <a:srgbClr val="898989"/>
                </a:solidFill>
              </a:rPr>
              <a:pPr>
                <a:spcBef>
                  <a:spcPct val="0"/>
                </a:spcBef>
                <a:buFontTx/>
                <a:buNone/>
              </a:pPr>
              <a:t>59</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05800" cy="390842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Install electrical wires only if the siphon needs to be replaced by a submerged pump </a:t>
            </a:r>
            <a:r>
              <a:rPr lang="en-GB" altLang="en-US" sz="2000" i="1" dirty="0">
                <a:solidFill>
                  <a:schemeClr val="tx2"/>
                </a:solidFill>
                <a:latin typeface="Arial" charset="0"/>
                <a:cs typeface="Arial" charset="0"/>
              </a:rPr>
              <a:t>(decided with WSTF during site selection / design adaptation)</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In that case the balancing tank needs to be adapted as only one chamber (pump sump) would be required</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If pumping is required:</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Install electrical wires in a cable channel underground</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Don´t forget to lay a pulling wire into the cable channel</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Pull the electrical cable through the channel by means of the pulling wire</a:t>
            </a:r>
          </a:p>
        </p:txBody>
      </p:sp>
      <p:sp>
        <p:nvSpPr>
          <p:cNvPr id="1228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288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288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288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289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2891"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289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289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289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289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289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8" name="Grafik 1" descr="icon submerged pu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572000"/>
            <a:ext cx="13589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3" presetID="3"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 calcmode="lin" valueType="num">
                                      <p:cBhvr additive="base">
                                        <p:cTn id="30"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 calcmode="lin" valueType="num">
                                      <p:cBhvr additive="base">
                                        <p:cTn id="36"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2209800"/>
            <a:ext cx="8229600" cy="762000"/>
          </a:xfrm>
        </p:spPr>
        <p:txBody>
          <a:bodyPr/>
          <a:lstStyle/>
          <a:p>
            <a:r>
              <a:rPr lang="en-GB" altLang="en-US" sz="3600" b="1" smtClean="0">
                <a:solidFill>
                  <a:schemeClr val="tx2"/>
                </a:solidFill>
                <a:cs typeface="Calibri" panose="020F0502020204030204" pitchFamily="34" charset="0"/>
              </a:rPr>
              <a:t>General considerations &amp; directions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43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5246D-DFF8-42CC-9468-3AE74D7982FF}" type="slidenum">
              <a:rPr lang="en-US" altLang="en-US" sz="1200" smtClean="0">
                <a:solidFill>
                  <a:srgbClr val="898989"/>
                </a:solidFill>
              </a:rPr>
              <a:pPr>
                <a:spcBef>
                  <a:spcPct val="0"/>
                </a:spcBef>
                <a:buFontTx/>
                <a:buNone/>
              </a:pPr>
              <a:t>6</a:t>
            </a:fld>
            <a:endParaRPr lang="en-US" alt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04800" y="2209800"/>
            <a:ext cx="8229600" cy="762000"/>
          </a:xfrm>
        </p:spPr>
        <p:txBody>
          <a:bodyPr/>
          <a:lstStyle/>
          <a:p>
            <a:r>
              <a:rPr lang="en-GB" altLang="en-US" sz="3600" b="1" smtClean="0">
                <a:solidFill>
                  <a:schemeClr val="tx2"/>
                </a:solidFill>
                <a:cs typeface="Calibri" panose="020F0502020204030204" pitchFamily="34" charset="0"/>
              </a:rPr>
              <a:t>Vertical Flow Constructed Wetland</a:t>
            </a:r>
            <a:br>
              <a:rPr lang="en-GB" altLang="en-US" sz="3600" b="1" smtClean="0">
                <a:solidFill>
                  <a:schemeClr val="tx2"/>
                </a:solidFill>
                <a:cs typeface="Calibri" panose="020F0502020204030204" pitchFamily="34" charset="0"/>
              </a:rPr>
            </a:br>
            <a:r>
              <a:rPr lang="en-GB" altLang="en-US" sz="3600" b="1" smtClean="0">
                <a:solidFill>
                  <a:schemeClr val="tx2"/>
                </a:solidFill>
                <a:cs typeface="Calibri" panose="020F0502020204030204" pitchFamily="34" charset="0"/>
              </a:rPr>
              <a:t>(VFCW)</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2493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B41CBD-74D3-4523-990F-6277DA199708}" type="slidenum">
              <a:rPr lang="en-US" altLang="en-US" sz="1200" smtClean="0">
                <a:solidFill>
                  <a:srgbClr val="898989"/>
                </a:solidFill>
              </a:rPr>
              <a:pPr>
                <a:spcBef>
                  <a:spcPct val="0"/>
                </a:spcBef>
                <a:buFontTx/>
                <a:buNone/>
              </a:pPr>
              <a:t>60</a:t>
            </a:fld>
            <a:endParaRPr lang="en-US" alt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66900"/>
            <a:ext cx="69723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Slope of ground bottom and drainage pipes?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2698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1BE071-05DA-40FC-BE6B-480A62C221F5}" type="slidenum">
              <a:rPr lang="en-US" altLang="en-US" sz="1200" smtClean="0">
                <a:solidFill>
                  <a:srgbClr val="898989"/>
                </a:solidFill>
              </a:rPr>
              <a:pPr>
                <a:spcBef>
                  <a:spcPct val="0"/>
                </a:spcBef>
                <a:buFontTx/>
                <a:buNone/>
              </a:pPr>
              <a:t>61</a:t>
            </a:fld>
            <a:endParaRPr lang="en-US" altLang="en-US" sz="1200" smtClean="0">
              <a:solidFill>
                <a:srgbClr val="898989"/>
              </a:solidFill>
            </a:endParaRPr>
          </a:p>
        </p:txBody>
      </p:sp>
      <p:sp>
        <p:nvSpPr>
          <p:cNvPr id="14342" name="Textfeld 8"/>
          <p:cNvSpPr txBox="1">
            <a:spLocks noChangeArrowheads="1"/>
          </p:cNvSpPr>
          <p:nvPr/>
        </p:nvSpPr>
        <p:spPr bwMode="auto">
          <a:xfrm>
            <a:off x="381000" y="762000"/>
            <a:ext cx="8305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Water trickles through the filter media </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Soakage is drained from the ground bottom towards a collection channel that is running in between the two parallel filter beds</a:t>
            </a: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Lay drainage pipes in a slope of 0.5% towards the collection channel to ensure gravity-based flow / avoid clogging</a:t>
            </a:r>
          </a:p>
        </p:txBody>
      </p:sp>
      <p:sp>
        <p:nvSpPr>
          <p:cNvPr id="12698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698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698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69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698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698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698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699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699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699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699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69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7459" name="AutoShape 150"/>
          <p:cNvSpPr>
            <a:spLocks noChangeArrowheads="1"/>
          </p:cNvSpPr>
          <p:nvPr/>
        </p:nvSpPr>
        <p:spPr bwMode="auto">
          <a:xfrm>
            <a:off x="2117725" y="3133725"/>
            <a:ext cx="1104900" cy="549275"/>
          </a:xfrm>
          <a:prstGeom prst="rightArrow">
            <a:avLst>
              <a:gd name="adj1" fmla="val 50000"/>
              <a:gd name="adj2" fmla="val 50289"/>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7460" name="AutoShape 151"/>
          <p:cNvSpPr>
            <a:spLocks noChangeArrowheads="1"/>
          </p:cNvSpPr>
          <p:nvPr/>
        </p:nvSpPr>
        <p:spPr bwMode="auto">
          <a:xfrm flipH="1">
            <a:off x="5543550" y="3146425"/>
            <a:ext cx="1104900" cy="550863"/>
          </a:xfrm>
          <a:prstGeom prst="rightArrow">
            <a:avLst>
              <a:gd name="adj1" fmla="val 50000"/>
              <a:gd name="adj2" fmla="val 50144"/>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7461" name="AutoShape 152"/>
          <p:cNvSpPr>
            <a:spLocks noChangeArrowheads="1"/>
          </p:cNvSpPr>
          <p:nvPr/>
        </p:nvSpPr>
        <p:spPr bwMode="auto">
          <a:xfrm rot="16200000" flipH="1">
            <a:off x="4092575" y="4413251"/>
            <a:ext cx="585787" cy="290512"/>
          </a:xfrm>
          <a:prstGeom prst="rightArrow">
            <a:avLst>
              <a:gd name="adj1" fmla="val 50000"/>
              <a:gd name="adj2" fmla="val 50410"/>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2">
                                            <p:txEl>
                                              <p:pRg st="1" end="1"/>
                                            </p:txEl>
                                          </p:spTgt>
                                        </p:tgtEl>
                                        <p:attrNameLst>
                                          <p:attrName>style.visibility</p:attrName>
                                        </p:attrNameLst>
                                      </p:cBhvr>
                                      <p:to>
                                        <p:strVal val="visible"/>
                                      </p:to>
                                    </p:set>
                                    <p:anim calcmode="lin" valueType="num">
                                      <p:cBhvr additive="base">
                                        <p:cTn id="7" dur="500" fill="hold"/>
                                        <p:tgtEl>
                                          <p:spTgt spid="143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2">
                                            <p:txEl>
                                              <p:pRg st="1" end="1"/>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blinds(horizontal)">
                                      <p:cBhvr>
                                        <p:cTn id="11" dur="500"/>
                                        <p:tgtEl>
                                          <p:spTgt spid="143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4342">
                                            <p:txEl>
                                              <p:pRg st="8" end="8"/>
                                            </p:txEl>
                                          </p:spTgt>
                                        </p:tgtEl>
                                        <p:attrNameLst>
                                          <p:attrName>style.visibility</p:attrName>
                                        </p:attrNameLst>
                                      </p:cBhvr>
                                      <p:to>
                                        <p:strVal val="visible"/>
                                      </p:to>
                                    </p:set>
                                    <p:anim calcmode="lin" valueType="num">
                                      <p:cBhvr additive="base">
                                        <p:cTn id="16" dur="500" fill="hold"/>
                                        <p:tgtEl>
                                          <p:spTgt spid="14342">
                                            <p:txEl>
                                              <p:pRg st="8" end="8"/>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342">
                                            <p:txEl>
                                              <p:pRg st="8" end="8"/>
                                            </p:txEl>
                                          </p:spTgt>
                                        </p:tgtEl>
                                        <p:attrNameLst>
                                          <p:attrName>ppt_y</p:attrName>
                                        </p:attrNameLst>
                                      </p:cBhvr>
                                      <p:tavLst>
                                        <p:tav tm="0">
                                          <p:val>
                                            <p:strVal val="1+#ppt_h/2"/>
                                          </p:val>
                                        </p:tav>
                                        <p:tav tm="100000">
                                          <p:val>
                                            <p:strVal val="#ppt_y"/>
                                          </p:val>
                                        </p:tav>
                                      </p:tavLst>
                                    </p:anim>
                                  </p:childTnLst>
                                </p:cTn>
                              </p:par>
                              <p:par>
                                <p:cTn id="18" presetID="3" presetClass="entr" presetSubtype="10" fill="hold" grpId="0" nodeType="withEffect">
                                  <p:stCondLst>
                                    <p:cond delay="0"/>
                                  </p:stCondLst>
                                  <p:childTnLst>
                                    <p:set>
                                      <p:cBhvr>
                                        <p:cTn id="19" dur="1" fill="hold">
                                          <p:stCondLst>
                                            <p:cond delay="0"/>
                                          </p:stCondLst>
                                        </p:cTn>
                                        <p:tgtEl>
                                          <p:spTgt spid="147459"/>
                                        </p:tgtEl>
                                        <p:attrNameLst>
                                          <p:attrName>style.visibility</p:attrName>
                                        </p:attrNameLst>
                                      </p:cBhvr>
                                      <p:to>
                                        <p:strVal val="visible"/>
                                      </p:to>
                                    </p:set>
                                    <p:animEffect transition="in" filter="blinds(horizontal)">
                                      <p:cBhvr>
                                        <p:cTn id="20" dur="500"/>
                                        <p:tgtEl>
                                          <p:spTgt spid="14745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7460"/>
                                        </p:tgtEl>
                                        <p:attrNameLst>
                                          <p:attrName>style.visibility</p:attrName>
                                        </p:attrNameLst>
                                      </p:cBhvr>
                                      <p:to>
                                        <p:strVal val="visible"/>
                                      </p:to>
                                    </p:set>
                                    <p:animEffect transition="in" filter="blinds(horizontal)">
                                      <p:cBhvr>
                                        <p:cTn id="23" dur="500"/>
                                        <p:tgtEl>
                                          <p:spTgt spid="14746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7461"/>
                                        </p:tgtEl>
                                        <p:attrNameLst>
                                          <p:attrName>style.visibility</p:attrName>
                                        </p:attrNameLst>
                                      </p:cBhvr>
                                      <p:to>
                                        <p:strVal val="visible"/>
                                      </p:to>
                                    </p:set>
                                    <p:animEffect transition="in" filter="blinds(horizontal)">
                                      <p:cBhvr>
                                        <p:cTn id="26" dur="500"/>
                                        <p:tgtEl>
                                          <p:spTgt spid="147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animBg="1"/>
      <p:bldP spid="147460" grpId="0" animBg="1"/>
      <p:bldP spid="14746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Slope of ground bottom and drainage pipes?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2902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CF26B9-3E59-4EA1-A712-71E8A534155F}" type="slidenum">
              <a:rPr lang="en-US" altLang="en-US" sz="1200" smtClean="0">
                <a:solidFill>
                  <a:srgbClr val="898989"/>
                </a:solidFill>
              </a:rPr>
              <a:pPr>
                <a:spcBef>
                  <a:spcPct val="0"/>
                </a:spcBef>
                <a:buFontTx/>
                <a:buNone/>
              </a:pPr>
              <a:t>62</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05800" cy="4554538"/>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Construct the bottom of the filter beds with the same gradient (0,5%) to ensure the required slope within the pipe network: </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Create gradient when constructing the clay laver below the filter bed and the PE liner</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Place the PVC drainage pipes on top of the PE liner</a:t>
            </a: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en-GB"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Contractor and the Construction Supervisor need to check the 0.5% slope of the bottom before the wetland is filled with gravel</a:t>
            </a:r>
          </a:p>
        </p:txBody>
      </p:sp>
      <p:sp>
        <p:nvSpPr>
          <p:cNvPr id="1290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903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903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903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903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903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903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903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903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903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904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2904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45409"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19400"/>
            <a:ext cx="69532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Oval 148"/>
          <p:cNvSpPr>
            <a:spLocks noChangeArrowheads="1"/>
          </p:cNvSpPr>
          <p:nvPr/>
        </p:nvSpPr>
        <p:spPr bwMode="auto">
          <a:xfrm>
            <a:off x="3943350" y="3849688"/>
            <a:ext cx="1239838" cy="64611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5412" name="AutoShape 153"/>
          <p:cNvSpPr>
            <a:spLocks noChangeArrowheads="1"/>
          </p:cNvSpPr>
          <p:nvPr/>
        </p:nvSpPr>
        <p:spPr bwMode="auto">
          <a:xfrm>
            <a:off x="5194300" y="3970338"/>
            <a:ext cx="793750" cy="395287"/>
          </a:xfrm>
          <a:prstGeom prst="rightArrow">
            <a:avLst>
              <a:gd name="adj1" fmla="val 50000"/>
              <a:gd name="adj2" fmla="val 50201"/>
            </a:avLst>
          </a:prstGeom>
          <a:solidFill>
            <a:srgbClr val="148DCD"/>
          </a:solidFill>
          <a:ln w="38100">
            <a:solidFill>
              <a:srgbClr val="FF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5409"/>
                                        </p:tgtEl>
                                        <p:attrNameLst>
                                          <p:attrName>style.visibility</p:attrName>
                                        </p:attrNameLst>
                                      </p:cBhvr>
                                      <p:to>
                                        <p:strVal val="visible"/>
                                      </p:to>
                                    </p:set>
                                    <p:anim calcmode="lin" valueType="num">
                                      <p:cBhvr additive="base">
                                        <p:cTn id="11" dur="500" fill="hold"/>
                                        <p:tgtEl>
                                          <p:spTgt spid="145409"/>
                                        </p:tgtEl>
                                        <p:attrNameLst>
                                          <p:attrName>ppt_x</p:attrName>
                                        </p:attrNameLst>
                                      </p:cBhvr>
                                      <p:tavLst>
                                        <p:tav tm="0">
                                          <p:val>
                                            <p:strVal val="#ppt_x"/>
                                          </p:val>
                                        </p:tav>
                                        <p:tav tm="100000">
                                          <p:val>
                                            <p:strVal val="#ppt_x"/>
                                          </p:val>
                                        </p:tav>
                                      </p:tavLst>
                                    </p:anim>
                                    <p:anim calcmode="lin" valueType="num">
                                      <p:cBhvr additive="base">
                                        <p:cTn id="12" dur="500" fill="hold"/>
                                        <p:tgtEl>
                                          <p:spTgt spid="14540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 calcmode="lin" valueType="num">
                                      <p:cBhvr additive="base">
                                        <p:cTn id="2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7" end="7"/>
                                            </p:txEl>
                                          </p:spTgt>
                                        </p:tgtEl>
                                        <p:attrNameLst>
                                          <p:attrName>ppt_y</p:attrName>
                                        </p:attrNameLst>
                                      </p:cBhvr>
                                      <p:tavLst>
                                        <p:tav tm="0">
                                          <p:val>
                                            <p:strVal val="1+#ppt_h/2"/>
                                          </p:val>
                                        </p:tav>
                                        <p:tav tm="100000">
                                          <p:val>
                                            <p:strVal val="#ppt_y"/>
                                          </p:val>
                                        </p:tav>
                                      </p:tavLst>
                                    </p:anim>
                                  </p:childTnLst>
                                </p:cTn>
                              </p:par>
                              <p:par>
                                <p:cTn id="23" presetID="3" presetClass="entr" presetSubtype="10" fill="hold" grpId="0" nodeType="withEffect">
                                  <p:stCondLst>
                                    <p:cond delay="0"/>
                                  </p:stCondLst>
                                  <p:childTnLst>
                                    <p:set>
                                      <p:cBhvr>
                                        <p:cTn id="24" dur="1" fill="hold">
                                          <p:stCondLst>
                                            <p:cond delay="0"/>
                                          </p:stCondLst>
                                        </p:cTn>
                                        <p:tgtEl>
                                          <p:spTgt spid="145411"/>
                                        </p:tgtEl>
                                        <p:attrNameLst>
                                          <p:attrName>style.visibility</p:attrName>
                                        </p:attrNameLst>
                                      </p:cBhvr>
                                      <p:to>
                                        <p:strVal val="visible"/>
                                      </p:to>
                                    </p:set>
                                    <p:animEffect transition="in" filter="blinds(horizontal)">
                                      <p:cBhvr>
                                        <p:cTn id="25" dur="500"/>
                                        <p:tgtEl>
                                          <p:spTgt spid="1454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5412"/>
                                        </p:tgtEl>
                                        <p:attrNameLst>
                                          <p:attrName>style.visibility</p:attrName>
                                        </p:attrNameLst>
                                      </p:cBhvr>
                                      <p:to>
                                        <p:strVal val="visible"/>
                                      </p:to>
                                    </p:set>
                                    <p:animEffect transition="in" filter="blinds(horizontal)">
                                      <p:cBhvr>
                                        <p:cTn id="28" dur="5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nimBg="1"/>
      <p:bldP spid="1454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Water-tight foundation?</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3107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5E5C79-D483-4204-8008-1C568AFA93BE}" type="slidenum">
              <a:rPr lang="en-US" altLang="en-US" sz="1200" smtClean="0">
                <a:solidFill>
                  <a:srgbClr val="898989"/>
                </a:solidFill>
              </a:rPr>
              <a:pPr>
                <a:spcBef>
                  <a:spcPct val="0"/>
                </a:spcBef>
                <a:buFontTx/>
                <a:buNone/>
              </a:pPr>
              <a:t>63</a:t>
            </a:fld>
            <a:endParaRPr lang="en-US" altLang="en-US" sz="1200" smtClean="0">
              <a:solidFill>
                <a:srgbClr val="898989"/>
              </a:solidFill>
            </a:endParaRPr>
          </a:p>
        </p:txBody>
      </p:sp>
      <p:sp>
        <p:nvSpPr>
          <p:cNvPr id="9" name="Textfeld 8"/>
          <p:cNvSpPr txBox="1">
            <a:spLocks noChangeArrowheads="1"/>
          </p:cNvSpPr>
          <p:nvPr/>
        </p:nvSpPr>
        <p:spPr bwMode="auto">
          <a:xfrm>
            <a:off x="304800" y="592138"/>
            <a:ext cx="8305800" cy="1770062"/>
          </a:xfrm>
          <a:prstGeom prst="rect">
            <a:avLst/>
          </a:prstGeom>
          <a:noFill/>
          <a:ln w="9525">
            <a:noFill/>
            <a:miter lim="800000"/>
            <a:headEnd/>
            <a:tailEnd/>
          </a:ln>
        </p:spPr>
        <p:txBody>
          <a:bodyPr>
            <a:spAutoFit/>
          </a:bodyPr>
          <a:lstStyle/>
          <a:p>
            <a:pPr marL="357188" lvl="1" indent="-357188" eaLnBrk="1">
              <a:spcAft>
                <a:spcPts val="600"/>
              </a:spcAft>
              <a:buFont typeface="Arial" charset="0"/>
              <a:buChar char="•"/>
              <a:defRPr/>
            </a:pPr>
            <a:r>
              <a:rPr lang="en-GB" altLang="en-US" sz="2000" dirty="0">
                <a:solidFill>
                  <a:schemeClr val="tx2"/>
                </a:solidFill>
                <a:latin typeface="Arial" charset="0"/>
                <a:cs typeface="Arial" charset="0"/>
              </a:rPr>
              <a:t>Water-tight bottom layer is important due to large surface area of the filter beds (prevent water losses and groundwater pollution):</a:t>
            </a:r>
            <a:endParaRPr lang="de-DE" altLang="en-US" sz="2000" dirty="0">
              <a:solidFill>
                <a:schemeClr val="tx2"/>
              </a:solidFill>
              <a:latin typeface="Arial" charset="0"/>
              <a:cs typeface="Arial" charset="0"/>
            </a:endParaRPr>
          </a:p>
          <a:p>
            <a:pPr marL="642938" lvl="1" indent="-357188" eaLnBrk="1">
              <a:spcAft>
                <a:spcPts val="600"/>
              </a:spcAft>
              <a:buFont typeface="Wingdings" pitchFamily="2" charset="2"/>
              <a:buChar char="ü"/>
              <a:defRPr/>
            </a:pPr>
            <a:r>
              <a:rPr lang="en-GB" altLang="en-US" dirty="0">
                <a:solidFill>
                  <a:srgbClr val="C00000"/>
                </a:solidFill>
                <a:latin typeface="Arial" charset="0"/>
                <a:cs typeface="Arial" charset="0"/>
              </a:rPr>
              <a:t>Compacted soil (if required after backfilling with suitable soil)</a:t>
            </a:r>
            <a:endParaRPr lang="de-DE" altLang="en-US" dirty="0">
              <a:solidFill>
                <a:srgbClr val="C00000"/>
              </a:solidFill>
              <a:latin typeface="Arial" charset="0"/>
              <a:cs typeface="Arial" charset="0"/>
            </a:endParaRPr>
          </a:p>
          <a:p>
            <a:pPr marL="642938" lvl="1" indent="-357188" eaLnBrk="1">
              <a:spcAft>
                <a:spcPts val="600"/>
              </a:spcAft>
              <a:buFont typeface="Wingdings" pitchFamily="2" charset="2"/>
              <a:buChar char="ü"/>
              <a:defRPr/>
            </a:pPr>
            <a:r>
              <a:rPr lang="en-GB" altLang="en-US" dirty="0">
                <a:solidFill>
                  <a:srgbClr val="C00000"/>
                </a:solidFill>
                <a:latin typeface="Arial" charset="0"/>
                <a:cs typeface="Arial" charset="0"/>
              </a:rPr>
              <a:t>Clay layer of 100mm thickness</a:t>
            </a:r>
            <a:endParaRPr lang="de-DE" altLang="en-US" dirty="0">
              <a:solidFill>
                <a:srgbClr val="C00000"/>
              </a:solidFill>
              <a:latin typeface="Arial" charset="0"/>
              <a:cs typeface="Arial" charset="0"/>
            </a:endParaRPr>
          </a:p>
          <a:p>
            <a:pPr marL="642938" lvl="1" indent="-357188" eaLnBrk="1">
              <a:spcAft>
                <a:spcPts val="600"/>
              </a:spcAft>
              <a:buFont typeface="Wingdings" pitchFamily="2" charset="2"/>
              <a:buChar char="ü"/>
              <a:defRPr/>
            </a:pPr>
            <a:r>
              <a:rPr lang="en-GB" altLang="en-US" dirty="0">
                <a:solidFill>
                  <a:srgbClr val="C00000"/>
                </a:solidFill>
                <a:latin typeface="Arial" charset="0"/>
                <a:cs typeface="Arial" charset="0"/>
              </a:rPr>
              <a:t>PE liner of 1.5mm thickness</a:t>
            </a:r>
            <a:endParaRPr lang="de-DE" altLang="en-US" dirty="0">
              <a:solidFill>
                <a:srgbClr val="C00000"/>
              </a:solidFill>
              <a:latin typeface="Arial" charset="0"/>
              <a:cs typeface="Arial" charset="0"/>
            </a:endParaRPr>
          </a:p>
        </p:txBody>
      </p:sp>
      <p:sp>
        <p:nvSpPr>
          <p:cNvPr id="1310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107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108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108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108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1083"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108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108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10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108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108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108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109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5360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2381250"/>
            <a:ext cx="648652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7" presetID="3" presetClass="entr" presetSubtype="10" fill="hold" nodeType="withEffect">
                                  <p:stCondLst>
                                    <p:cond delay="0"/>
                                  </p:stCondLst>
                                  <p:childTnLst>
                                    <p:set>
                                      <p:cBhvr>
                                        <p:cTn id="18" dur="1" fill="hold">
                                          <p:stCondLst>
                                            <p:cond delay="0"/>
                                          </p:stCondLst>
                                        </p:cTn>
                                        <p:tgtEl>
                                          <p:spTgt spid="153603"/>
                                        </p:tgtEl>
                                        <p:attrNameLst>
                                          <p:attrName>style.visibility</p:attrName>
                                        </p:attrNameLst>
                                      </p:cBhvr>
                                      <p:to>
                                        <p:strVal val="visible"/>
                                      </p:to>
                                    </p:set>
                                    <p:animEffect transition="in" filter="blinds(horizontal)">
                                      <p:cBhvr>
                                        <p:cTn id="19" dur="500"/>
                                        <p:tgtEl>
                                          <p:spTgt spid="153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Installation of PE liner?</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3312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44303DC-046B-430E-87A4-DEA27ACEB9CD}" type="slidenum">
              <a:rPr lang="en-US" altLang="en-US" sz="1200" smtClean="0">
                <a:solidFill>
                  <a:srgbClr val="898989"/>
                </a:solidFill>
              </a:rPr>
              <a:pPr>
                <a:spcBef>
                  <a:spcPct val="0"/>
                </a:spcBef>
                <a:buFontTx/>
                <a:buNone/>
              </a:pPr>
              <a:t>64</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05800" cy="3970338"/>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The following working steps are required for </a:t>
            </a:r>
            <a:r>
              <a:rPr lang="en-GB" altLang="en-US" sz="2000" b="1" dirty="0">
                <a:solidFill>
                  <a:schemeClr val="tx2"/>
                </a:solidFill>
                <a:latin typeface="Arial" charset="0"/>
                <a:cs typeface="Arial" charset="0"/>
              </a:rPr>
              <a:t>welding of PE liners</a:t>
            </a:r>
            <a:endParaRPr lang="de-DE" altLang="en-US" sz="2000" b="1" dirty="0">
              <a:solidFill>
                <a:schemeClr val="tx2"/>
              </a:solidFill>
              <a:latin typeface="Arial" charset="0"/>
              <a:cs typeface="Arial" charset="0"/>
            </a:endParaRPr>
          </a:p>
          <a:p>
            <a:pPr marL="742950" lvl="1" indent="-457200" eaLnBrk="1">
              <a:spcAft>
                <a:spcPts val="1200"/>
              </a:spcAft>
              <a:buFont typeface="+mj-lt"/>
              <a:buAutoNum type="arabicPeriod"/>
              <a:defRPr/>
            </a:pPr>
            <a:r>
              <a:rPr lang="en-GB" altLang="en-US" dirty="0">
                <a:solidFill>
                  <a:srgbClr val="C00000"/>
                </a:solidFill>
                <a:latin typeface="Arial" charset="0"/>
                <a:cs typeface="Arial" charset="0"/>
              </a:rPr>
              <a:t>Install PE sheets, overlapping by 5 to 10 cm</a:t>
            </a:r>
            <a:endParaRPr lang="de-DE" altLang="en-US" dirty="0">
              <a:solidFill>
                <a:srgbClr val="C00000"/>
              </a:solidFill>
              <a:latin typeface="Arial" charset="0"/>
              <a:cs typeface="Arial" charset="0"/>
            </a:endParaRPr>
          </a:p>
          <a:p>
            <a:pPr marL="742950" lvl="1" indent="-457200" eaLnBrk="1">
              <a:spcAft>
                <a:spcPts val="1200"/>
              </a:spcAft>
              <a:buFont typeface="+mj-lt"/>
              <a:buAutoNum type="arabicPeriod"/>
              <a:defRPr/>
            </a:pPr>
            <a:r>
              <a:rPr lang="en-GB" altLang="en-US" dirty="0">
                <a:solidFill>
                  <a:srgbClr val="C00000"/>
                </a:solidFill>
                <a:latin typeface="Arial" charset="0"/>
                <a:cs typeface="Arial" charset="0"/>
              </a:rPr>
              <a:t>Prepare and heat weld contact area</a:t>
            </a:r>
            <a:endParaRPr lang="de-DE" altLang="en-US" dirty="0">
              <a:solidFill>
                <a:srgbClr val="C00000"/>
              </a:solidFill>
              <a:latin typeface="Arial" charset="0"/>
              <a:cs typeface="Arial" charset="0"/>
            </a:endParaRPr>
          </a:p>
          <a:p>
            <a:pPr marL="742950" lvl="1" indent="-457200" eaLnBrk="1">
              <a:spcAft>
                <a:spcPts val="1200"/>
              </a:spcAft>
              <a:buFont typeface="+mj-lt"/>
              <a:buAutoNum type="arabicPeriod"/>
              <a:defRPr/>
            </a:pPr>
            <a:r>
              <a:rPr lang="en-GB" altLang="en-US" dirty="0">
                <a:solidFill>
                  <a:srgbClr val="C00000"/>
                </a:solidFill>
                <a:latin typeface="Arial" charset="0"/>
                <a:cs typeface="Arial" charset="0"/>
              </a:rPr>
              <a:t>Join sheets that are to be connected under welding pressure </a:t>
            </a:r>
            <a:r>
              <a:rPr lang="en-GB" altLang="en-US" i="1" dirty="0">
                <a:solidFill>
                  <a:srgbClr val="C00000"/>
                </a:solidFill>
                <a:latin typeface="Arial" charset="0"/>
                <a:cs typeface="Arial" charset="0"/>
              </a:rPr>
              <a:t>(either single or double welding seem)</a:t>
            </a:r>
            <a:endParaRPr lang="de-DE" altLang="en-US" i="1" dirty="0">
              <a:solidFill>
                <a:srgbClr val="C00000"/>
              </a:solidFill>
              <a:latin typeface="Arial" charset="0"/>
              <a:cs typeface="Arial" charset="0"/>
            </a:endParaRPr>
          </a:p>
          <a:p>
            <a:pPr marL="742950" lvl="1" indent="-457200" eaLnBrk="1">
              <a:spcAft>
                <a:spcPts val="1200"/>
              </a:spcAft>
              <a:buFont typeface="+mj-lt"/>
              <a:buAutoNum type="arabicPeriod"/>
              <a:defRPr/>
            </a:pPr>
            <a:r>
              <a:rPr lang="en-GB" altLang="en-US" dirty="0">
                <a:solidFill>
                  <a:srgbClr val="C00000"/>
                </a:solidFill>
                <a:latin typeface="Arial" charset="0"/>
                <a:cs typeface="Arial" charset="0"/>
              </a:rPr>
              <a:t>Do controlled cooling of the welding seems under continued pressure</a:t>
            </a:r>
            <a:endParaRPr lang="de-DE" altLang="en-US" dirty="0">
              <a:solidFill>
                <a:srgbClr val="C00000"/>
              </a:solidFill>
              <a:latin typeface="Arial" charset="0"/>
              <a:cs typeface="Arial" charset="0"/>
            </a:endParaRPr>
          </a:p>
          <a:p>
            <a:pPr marL="742950" lvl="1" indent="-457200" eaLnBrk="1">
              <a:spcAft>
                <a:spcPts val="1200"/>
              </a:spcAft>
              <a:buFont typeface="+mj-lt"/>
              <a:buAutoNum type="arabicPeriod"/>
              <a:defRPr/>
            </a:pPr>
            <a:r>
              <a:rPr lang="en-GB" altLang="en-US" dirty="0">
                <a:solidFill>
                  <a:srgbClr val="C00000"/>
                </a:solidFill>
                <a:latin typeface="Arial" charset="0"/>
                <a:cs typeface="Arial" charset="0"/>
              </a:rPr>
              <a:t>Refinish the welding seems</a:t>
            </a:r>
            <a:endParaRPr lang="de-DE" altLang="en-US" dirty="0">
              <a:solidFill>
                <a:srgbClr val="C00000"/>
              </a:solidFill>
              <a:latin typeface="Arial" charset="0"/>
              <a:cs typeface="Arial" charset="0"/>
            </a:endParaRPr>
          </a:p>
          <a:p>
            <a:pPr marL="742950" lvl="1" indent="-457200" eaLnBrk="1">
              <a:spcAft>
                <a:spcPts val="1200"/>
              </a:spcAft>
              <a:buFont typeface="+mj-lt"/>
              <a:buAutoNum type="arabicPeriod"/>
              <a:defRPr/>
            </a:pPr>
            <a:r>
              <a:rPr lang="en-GB" altLang="en-US" dirty="0">
                <a:solidFill>
                  <a:srgbClr val="C00000"/>
                </a:solidFill>
                <a:latin typeface="Arial" charset="0"/>
                <a:cs typeface="Arial" charset="0"/>
              </a:rPr>
              <a:t>Inspect the welding seems on water tightness </a:t>
            </a:r>
            <a:r>
              <a:rPr lang="en-GB" altLang="en-US" i="1" dirty="0">
                <a:solidFill>
                  <a:srgbClr val="C00000"/>
                </a:solidFill>
                <a:latin typeface="Arial" charset="0"/>
                <a:cs typeface="Arial" charset="0"/>
              </a:rPr>
              <a:t>(optically, with scribing iron, test with blowing, pressure or vacuum test)</a:t>
            </a:r>
            <a:endParaRPr lang="de-DE" altLang="en-US" i="1" dirty="0">
              <a:solidFill>
                <a:srgbClr val="C00000"/>
              </a:solidFill>
              <a:latin typeface="Arial" charset="0"/>
              <a:cs typeface="Arial" charset="0"/>
            </a:endParaRPr>
          </a:p>
          <a:p>
            <a:pPr marL="742950" lvl="1" indent="-457200" eaLnBrk="1">
              <a:spcAft>
                <a:spcPts val="1200"/>
              </a:spcAft>
              <a:buFont typeface="+mj-lt"/>
              <a:buAutoNum type="arabicPeriod"/>
              <a:defRPr/>
            </a:pPr>
            <a:r>
              <a:rPr lang="en-GB" altLang="en-US" dirty="0">
                <a:solidFill>
                  <a:srgbClr val="C00000"/>
                </a:solidFill>
                <a:latin typeface="Arial" charset="0"/>
                <a:cs typeface="Arial" charset="0"/>
              </a:rPr>
              <a:t>Correct seems by repeated welding (where required)</a:t>
            </a:r>
          </a:p>
        </p:txBody>
      </p:sp>
      <p:sp>
        <p:nvSpPr>
          <p:cNvPr id="13312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312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312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312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313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3131"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313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313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313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313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313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313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56673"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888" y="5029200"/>
            <a:ext cx="40751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56673"/>
                                        </p:tgtEl>
                                        <p:attrNameLst>
                                          <p:attrName>style.visibility</p:attrName>
                                        </p:attrNameLst>
                                      </p:cBhvr>
                                      <p:to>
                                        <p:strVal val="visible"/>
                                      </p:to>
                                    </p:set>
                                    <p:animEffect transition="in" filter="blinds(horizontal)">
                                      <p:cBhvr>
                                        <p:cTn id="11" dur="500"/>
                                        <p:tgtEl>
                                          <p:spTgt spid="1566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 calcmode="lin" valueType="num">
                                      <p:cBhvr additive="base">
                                        <p:cTn id="1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additive="base">
                                        <p:cTn id="2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 calcmode="lin" valueType="num">
                                      <p:cBhvr additive="base">
                                        <p:cTn id="28"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 calcmode="lin" valueType="num">
                                      <p:cBhvr additive="base">
                                        <p:cTn id="3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 calcmode="lin" valueType="num">
                                      <p:cBhvr additive="base">
                                        <p:cTn id="40"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 calcmode="lin" valueType="num">
                                      <p:cBhvr additive="base">
                                        <p:cTn id="46"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Installation of PE liner?</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351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FDCC1DA-FAC0-4D79-A837-C5FBCF0BD084}" type="slidenum">
              <a:rPr lang="en-US" altLang="en-US" sz="1200" smtClean="0">
                <a:solidFill>
                  <a:srgbClr val="898989"/>
                </a:solidFill>
              </a:rPr>
              <a:pPr>
                <a:spcBef>
                  <a:spcPct val="0"/>
                </a:spcBef>
                <a:buFontTx/>
                <a:buNone/>
              </a:pPr>
              <a:t>65</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05800" cy="286226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Fill the filter beds with clear water and monitor the water level on tightness before filling with gravel</a:t>
            </a:r>
            <a:endParaRPr lang="de-DE" altLang="en-US" sz="2000" dirty="0">
              <a:solidFill>
                <a:schemeClr val="tx2"/>
              </a:solidFill>
              <a:latin typeface="Arial" charset="0"/>
              <a:cs typeface="Arial" charset="0"/>
            </a:endParaRP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Use a specialized Contractor for laying and welding:</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Required experience and know-how</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Electrical welding machine for wedge / hot air welding of PE liners</a:t>
            </a:r>
            <a:endParaRPr lang="de-DE" altLang="en-US" sz="2000" dirty="0">
              <a:solidFill>
                <a:srgbClr val="C00000"/>
              </a:solidFill>
              <a:latin typeface="Arial" charset="0"/>
              <a:cs typeface="Arial" charset="0"/>
            </a:endParaRPr>
          </a:p>
          <a:p>
            <a:pPr marL="814388" lvl="2" indent="-357188" eaLnBrk="1">
              <a:spcAft>
                <a:spcPts val="1200"/>
              </a:spcAft>
              <a:buFont typeface="Arial" charset="0"/>
              <a:buChar char="•"/>
              <a:defRPr/>
            </a:pPr>
            <a:r>
              <a:rPr lang="en-GB" altLang="en-US" sz="2000" dirty="0">
                <a:solidFill>
                  <a:schemeClr val="tx2"/>
                </a:solidFill>
                <a:latin typeface="Arial" charset="0"/>
                <a:cs typeface="Arial" charset="0"/>
              </a:rPr>
              <a:t>e.g. companies specialised on the construction of fish/shrimp ponds, aquacultures and landfills</a:t>
            </a:r>
            <a:endParaRPr lang="de-DE" altLang="en-US" sz="2000" dirty="0">
              <a:solidFill>
                <a:schemeClr val="tx2"/>
              </a:solidFill>
              <a:latin typeface="Arial" charset="0"/>
              <a:cs typeface="Arial" charset="0"/>
            </a:endParaRPr>
          </a:p>
        </p:txBody>
      </p:sp>
      <p:sp>
        <p:nvSpPr>
          <p:cNvPr id="13517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51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51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517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517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517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518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518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518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518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518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518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51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5769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0"/>
            <a:ext cx="47148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9" presetID="3" presetClass="entr" presetSubtype="10" fill="hold" nodeType="withEffect">
                                  <p:stCondLst>
                                    <p:cond delay="0"/>
                                  </p:stCondLst>
                                  <p:childTnLst>
                                    <p:set>
                                      <p:cBhvr>
                                        <p:cTn id="20" dur="1" fill="hold">
                                          <p:stCondLst>
                                            <p:cond delay="0"/>
                                          </p:stCondLst>
                                        </p:cTn>
                                        <p:tgtEl>
                                          <p:spTgt spid="157699"/>
                                        </p:tgtEl>
                                        <p:attrNameLst>
                                          <p:attrName>style.visibility</p:attrName>
                                        </p:attrNameLst>
                                      </p:cBhvr>
                                      <p:to>
                                        <p:strVal val="visible"/>
                                      </p:to>
                                    </p:set>
                                    <p:animEffect transition="in" filter="blinds(horizontal)">
                                      <p:cBhvr>
                                        <p:cTn id="21" dur="500"/>
                                        <p:tgtEl>
                                          <p:spTgt spid="15769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 calcmode="lin" valueType="num">
                                      <p:cBhvr additive="base">
                                        <p:cTn id="26"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51"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648200"/>
            <a:ext cx="49530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Installation of drainage pipes?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3722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EEF7EA-1D59-468F-B6A2-7623A9B20A7B}" type="slidenum">
              <a:rPr lang="en-US" altLang="en-US" sz="1200" smtClean="0">
                <a:solidFill>
                  <a:srgbClr val="898989"/>
                </a:solidFill>
              </a:rPr>
              <a:pPr>
                <a:spcBef>
                  <a:spcPct val="0"/>
                </a:spcBef>
                <a:buFontTx/>
                <a:buNone/>
              </a:pPr>
              <a:t>66</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05800" cy="424656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Drainage pipes pass the PE liner before they end in the channel</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Joints between pipes and PE liner must be </a:t>
            </a:r>
            <a:r>
              <a:rPr lang="en-GB" altLang="en-US" sz="2000" b="1" dirty="0">
                <a:solidFill>
                  <a:schemeClr val="tx2"/>
                </a:solidFill>
                <a:latin typeface="Arial" charset="0"/>
                <a:cs typeface="Arial" charset="0"/>
              </a:rPr>
              <a:t>water-tight</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Connect inner part of drainage pipe </a:t>
            </a:r>
            <a:r>
              <a:rPr lang="en-GB" altLang="en-US" i="1" dirty="0">
                <a:solidFill>
                  <a:srgbClr val="C00000"/>
                </a:solidFill>
                <a:latin typeface="Arial" charset="0"/>
                <a:cs typeface="Arial" charset="0"/>
              </a:rPr>
              <a:t>(running at the bottom of the filter bed)</a:t>
            </a:r>
            <a:r>
              <a:rPr lang="en-GB" altLang="en-US" sz="2000" dirty="0">
                <a:solidFill>
                  <a:srgbClr val="C00000"/>
                </a:solidFill>
                <a:latin typeface="Arial" charset="0"/>
                <a:cs typeface="Arial" charset="0"/>
              </a:rPr>
              <a:t> with the outer part </a:t>
            </a:r>
            <a:r>
              <a:rPr lang="en-GB" altLang="en-US" i="1" dirty="0">
                <a:solidFill>
                  <a:srgbClr val="C00000"/>
                </a:solidFill>
                <a:latin typeface="Arial" charset="0"/>
                <a:cs typeface="Arial" charset="0"/>
              </a:rPr>
              <a:t>(connecting the drainage pipe with the collection channel)</a:t>
            </a:r>
            <a:r>
              <a:rPr lang="en-GB" altLang="en-US" sz="2000" dirty="0">
                <a:solidFill>
                  <a:srgbClr val="C00000"/>
                </a:solidFill>
                <a:latin typeface="Arial" charset="0"/>
                <a:cs typeface="Arial" charset="0"/>
              </a:rPr>
              <a:t> with a </a:t>
            </a:r>
            <a:r>
              <a:rPr lang="en-GB" altLang="en-US" sz="2000" b="1" dirty="0">
                <a:solidFill>
                  <a:srgbClr val="C00000"/>
                </a:solidFill>
                <a:latin typeface="Arial" charset="0"/>
                <a:cs typeface="Arial" charset="0"/>
              </a:rPr>
              <a:t>pipe duct </a:t>
            </a:r>
            <a:r>
              <a:rPr lang="en-GB" altLang="en-US" sz="2000" dirty="0">
                <a:solidFill>
                  <a:srgbClr val="C00000"/>
                </a:solidFill>
                <a:latin typeface="Arial" charset="0"/>
                <a:cs typeface="Arial" charset="0"/>
              </a:rPr>
              <a:t>(pipe flange)</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Flange can be either made of </a:t>
            </a:r>
            <a:r>
              <a:rPr lang="en-GB" altLang="en-US" sz="2000" b="1" dirty="0">
                <a:solidFill>
                  <a:srgbClr val="C00000"/>
                </a:solidFill>
                <a:latin typeface="Arial" charset="0"/>
                <a:cs typeface="Arial" charset="0"/>
              </a:rPr>
              <a:t>PVC</a:t>
            </a:r>
            <a:r>
              <a:rPr lang="en-GB" altLang="en-US" sz="2000" dirty="0">
                <a:solidFill>
                  <a:srgbClr val="C00000"/>
                </a:solidFill>
                <a:latin typeface="Arial" charset="0"/>
                <a:cs typeface="Arial" charset="0"/>
              </a:rPr>
              <a:t>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or </a:t>
            </a:r>
            <a:r>
              <a:rPr lang="en-GB" altLang="en-US" sz="2000" b="1" dirty="0">
                <a:solidFill>
                  <a:srgbClr val="C00000"/>
                </a:solidFill>
                <a:latin typeface="Arial" charset="0"/>
                <a:cs typeface="Arial" charset="0"/>
              </a:rPr>
              <a:t>anti-corrosive metal</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Use </a:t>
            </a:r>
            <a:r>
              <a:rPr lang="en-GB" altLang="en-US" sz="2000" b="1" dirty="0">
                <a:solidFill>
                  <a:srgbClr val="C00000"/>
                </a:solidFill>
                <a:latin typeface="Arial" charset="0"/>
                <a:cs typeface="Arial" charset="0"/>
              </a:rPr>
              <a:t>adapters</a:t>
            </a:r>
            <a:r>
              <a:rPr lang="en-GB" altLang="en-US" sz="2000" dirty="0">
                <a:solidFill>
                  <a:srgbClr val="C00000"/>
                </a:solidFill>
                <a:latin typeface="Arial" charset="0"/>
                <a:cs typeface="Arial" charset="0"/>
              </a:rPr>
              <a:t> to connect pipes with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commercially available / customized flange</a:t>
            </a: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Place PE liner in between two flanges and </a:t>
            </a:r>
            <a:br>
              <a:rPr lang="en-GB" altLang="en-US" sz="2000" dirty="0">
                <a:solidFill>
                  <a:srgbClr val="C00000"/>
                </a:solidFill>
                <a:latin typeface="Arial" charset="0"/>
                <a:cs typeface="Arial" charset="0"/>
              </a:rPr>
            </a:br>
            <a:r>
              <a:rPr lang="en-GB" altLang="en-US" sz="2000" b="1" dirty="0">
                <a:solidFill>
                  <a:srgbClr val="C00000"/>
                </a:solidFill>
                <a:latin typeface="Arial" charset="0"/>
                <a:cs typeface="Arial" charset="0"/>
              </a:rPr>
              <a:t>screw together</a:t>
            </a:r>
            <a:endParaRPr lang="de-DE" altLang="en-US" sz="2000" b="1" dirty="0">
              <a:solidFill>
                <a:schemeClr val="tx2"/>
              </a:solidFill>
              <a:latin typeface="Arial" charset="0"/>
              <a:cs typeface="Arial" charset="0"/>
            </a:endParaRPr>
          </a:p>
        </p:txBody>
      </p:sp>
      <p:sp>
        <p:nvSpPr>
          <p:cNvPr id="1372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722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722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722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722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722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722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723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723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723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723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72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723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723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723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723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59753"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938463"/>
            <a:ext cx="21558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9" presetID="3" presetClass="entr" presetSubtype="10" fill="hold" nodeType="withEffect">
                                  <p:stCondLst>
                                    <p:cond delay="0"/>
                                  </p:stCondLst>
                                  <p:childTnLst>
                                    <p:set>
                                      <p:cBhvr>
                                        <p:cTn id="20" dur="1" fill="hold">
                                          <p:stCondLst>
                                            <p:cond delay="0"/>
                                          </p:stCondLst>
                                        </p:cTn>
                                        <p:tgtEl>
                                          <p:spTgt spid="159753"/>
                                        </p:tgtEl>
                                        <p:attrNameLst>
                                          <p:attrName>style.visibility</p:attrName>
                                        </p:attrNameLst>
                                      </p:cBhvr>
                                      <p:to>
                                        <p:strVal val="visible"/>
                                      </p:to>
                                    </p:set>
                                    <p:animEffect transition="in" filter="blinds(horizontal)">
                                      <p:cBhvr>
                                        <p:cTn id="21" dur="500"/>
                                        <p:tgtEl>
                                          <p:spTgt spid="15975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 calcmode="lin" valueType="num">
                                      <p:cBhvr additive="base">
                                        <p:cTn id="26"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 calcmode="lin" valueType="num">
                                      <p:cBhvr additive="base">
                                        <p:cTn id="3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2" presetID="3" presetClass="entr" presetSubtype="10" fill="hold" nodeType="withEffect">
                                  <p:stCondLst>
                                    <p:cond delay="0"/>
                                  </p:stCondLst>
                                  <p:childTnLst>
                                    <p:set>
                                      <p:cBhvr>
                                        <p:cTn id="33" dur="1" fill="hold">
                                          <p:stCondLst>
                                            <p:cond delay="0"/>
                                          </p:stCondLst>
                                        </p:cTn>
                                        <p:tgtEl>
                                          <p:spTgt spid="159751"/>
                                        </p:tgtEl>
                                        <p:attrNameLst>
                                          <p:attrName>style.visibility</p:attrName>
                                        </p:attrNameLst>
                                      </p:cBhvr>
                                      <p:to>
                                        <p:strVal val="visible"/>
                                      </p:to>
                                    </p:set>
                                    <p:animEffect transition="in" filter="blinds(horizontal)">
                                      <p:cBhvr>
                                        <p:cTn id="34" dur="500"/>
                                        <p:tgtEl>
                                          <p:spTgt spid="15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Installation of drainage pipes?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392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A4BBE03-1F3C-4BE6-BAC9-EF8E536C5B61}" type="slidenum">
              <a:rPr lang="en-US" altLang="en-US" sz="1200" smtClean="0">
                <a:solidFill>
                  <a:srgbClr val="898989"/>
                </a:solidFill>
              </a:rPr>
              <a:pPr>
                <a:spcBef>
                  <a:spcPct val="0"/>
                </a:spcBef>
                <a:buFontTx/>
                <a:buNone/>
              </a:pPr>
              <a:t>67</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05800" cy="184626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If flanges are not available or feasible, PVC pipes can be connected to the PE liner by </a:t>
            </a:r>
            <a:r>
              <a:rPr lang="en-GB" altLang="en-US" sz="2000" b="1" dirty="0">
                <a:solidFill>
                  <a:schemeClr val="tx2"/>
                </a:solidFill>
                <a:latin typeface="Arial" charset="0"/>
                <a:cs typeface="Arial" charset="0"/>
              </a:rPr>
              <a:t>welding and use of brackets</a:t>
            </a:r>
          </a:p>
          <a:p>
            <a:pPr marL="642938" lvl="1" indent="-357188" eaLnBrk="1">
              <a:spcAft>
                <a:spcPts val="600"/>
              </a:spcAft>
              <a:buFont typeface="Wingdings" pitchFamily="2" charset="2"/>
              <a:buChar char="ü"/>
              <a:defRPr/>
            </a:pPr>
            <a:r>
              <a:rPr lang="en-GB" altLang="en-US" dirty="0">
                <a:solidFill>
                  <a:srgbClr val="C00000"/>
                </a:solidFill>
                <a:latin typeface="Arial" charset="0"/>
                <a:cs typeface="Arial" charset="0"/>
              </a:rPr>
              <a:t>Cut a hole into the PE liner where the pipe is supposed to pass the liner</a:t>
            </a:r>
          </a:p>
          <a:p>
            <a:pPr marL="642938" lvl="1" indent="-357188" eaLnBrk="1">
              <a:spcAft>
                <a:spcPts val="600"/>
              </a:spcAft>
              <a:buFont typeface="Wingdings" pitchFamily="2" charset="2"/>
              <a:buChar char="ü"/>
              <a:defRPr/>
            </a:pPr>
            <a:r>
              <a:rPr lang="en-GB" altLang="en-US" dirty="0">
                <a:solidFill>
                  <a:srgbClr val="C00000"/>
                </a:solidFill>
                <a:latin typeface="Arial" charset="0"/>
                <a:cs typeface="Arial" charset="0"/>
              </a:rPr>
              <a:t>Extent the PE liner by welding additional sheets of PE to it</a:t>
            </a:r>
          </a:p>
          <a:p>
            <a:pPr marL="642938" lvl="1" indent="-357188" eaLnBrk="1">
              <a:spcAft>
                <a:spcPts val="600"/>
              </a:spcAft>
              <a:buFont typeface="Wingdings" pitchFamily="2" charset="2"/>
              <a:buChar char="ü"/>
              <a:defRPr/>
            </a:pPr>
            <a:r>
              <a:rPr lang="en-GB" altLang="en-US" dirty="0">
                <a:solidFill>
                  <a:srgbClr val="C00000"/>
                </a:solidFill>
                <a:latin typeface="Arial" charset="0"/>
                <a:cs typeface="Arial" charset="0"/>
              </a:rPr>
              <a:t>Put the extended PE liner over the pipe and fixe it with brackets</a:t>
            </a:r>
          </a:p>
        </p:txBody>
      </p:sp>
      <p:sp>
        <p:nvSpPr>
          <p:cNvPr id="1392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927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92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927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927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927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927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927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927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927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928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928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928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928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928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3928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24" name="Grafik 23" descr="cid:image004.jpg@01D0BA34.7B49E35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31875" y="2819400"/>
            <a:ext cx="3311525"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fik 24" descr="cid:image005.jpg@01D0BA34.7B49E35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572000" y="2819400"/>
            <a:ext cx="35020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7" presetID="3"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Installation of drainage pipes?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413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ED6BCEC-396B-4414-8C0E-58990B5F9DA0}" type="slidenum">
              <a:rPr lang="en-US" altLang="en-US" sz="1200" smtClean="0">
                <a:solidFill>
                  <a:srgbClr val="898989"/>
                </a:solidFill>
              </a:rPr>
              <a:pPr>
                <a:spcBef>
                  <a:spcPct val="0"/>
                </a:spcBef>
                <a:buFontTx/>
                <a:buNone/>
              </a:pPr>
              <a:t>68</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05800" cy="421640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If neither pipe ducts nor the welding / brackets are available or feasible for any reasons, the connections could be sealed using </a:t>
            </a:r>
            <a:r>
              <a:rPr lang="en-GB" altLang="en-US" sz="2000" b="1" dirty="0">
                <a:solidFill>
                  <a:schemeClr val="tx2"/>
                </a:solidFill>
                <a:latin typeface="Arial" charset="0"/>
                <a:cs typeface="Arial" charset="0"/>
              </a:rPr>
              <a:t>bitumen</a:t>
            </a:r>
            <a:r>
              <a:rPr lang="en-GB" altLang="en-US" sz="2000" dirty="0">
                <a:solidFill>
                  <a:schemeClr val="tx2"/>
                </a:solidFill>
                <a:latin typeface="Arial" charset="0"/>
                <a:cs typeface="Arial" charset="0"/>
              </a:rPr>
              <a:t> or </a:t>
            </a:r>
            <a:r>
              <a:rPr lang="en-GB" altLang="en-US" sz="2000" b="1" dirty="0">
                <a:solidFill>
                  <a:schemeClr val="tx2"/>
                </a:solidFill>
                <a:latin typeface="Arial" charset="0"/>
                <a:cs typeface="Arial" charset="0"/>
              </a:rPr>
              <a:t>duct tape</a:t>
            </a:r>
          </a:p>
          <a:p>
            <a:pPr marL="642938" lvl="1" indent="-357188" eaLnBrk="1">
              <a:spcAft>
                <a:spcPts val="600"/>
              </a:spcAft>
              <a:buFont typeface="Wingdings" pitchFamily="2" charset="2"/>
              <a:buChar char="ü"/>
              <a:defRPr/>
            </a:pPr>
            <a:r>
              <a:rPr lang="en-GB" altLang="en-US" dirty="0">
                <a:solidFill>
                  <a:srgbClr val="C00000"/>
                </a:solidFill>
                <a:latin typeface="Arial" charset="0"/>
                <a:cs typeface="Arial" charset="0"/>
              </a:rPr>
              <a:t>This solution is however less durable</a:t>
            </a:r>
          </a:p>
          <a:p>
            <a:pPr marL="642938" lvl="1" indent="-357188" eaLnBrk="1">
              <a:spcAft>
                <a:spcPts val="600"/>
              </a:spcAft>
              <a:buFont typeface="Wingdings" pitchFamily="2" charset="2"/>
              <a:buChar char="ü"/>
              <a:defRPr/>
            </a:pPr>
            <a:endParaRPr lang="en-GB" altLang="en-US" dirty="0">
              <a:solidFill>
                <a:srgbClr val="C00000"/>
              </a:solidFill>
              <a:latin typeface="Arial" charset="0"/>
              <a:cs typeface="Arial" charset="0"/>
            </a:endParaRPr>
          </a:p>
          <a:p>
            <a:pPr marL="642938" lvl="1" indent="-357188" eaLnBrk="1">
              <a:spcAft>
                <a:spcPts val="600"/>
              </a:spcAft>
              <a:buFont typeface="Wingdings" pitchFamily="2" charset="2"/>
              <a:buChar char="ü"/>
              <a:defRPr/>
            </a:pPr>
            <a:endParaRPr lang="en-GB" altLang="en-US" dirty="0">
              <a:solidFill>
                <a:srgbClr val="C00000"/>
              </a:solidFill>
              <a:latin typeface="Arial" charset="0"/>
              <a:cs typeface="Arial" charset="0"/>
            </a:endParaRP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Finally the Company and the Contractor </a:t>
            </a:r>
            <a:br>
              <a:rPr lang="en-GB" altLang="en-US" sz="2000" dirty="0">
                <a:solidFill>
                  <a:schemeClr val="tx2"/>
                </a:solidFill>
                <a:latin typeface="Arial" charset="0"/>
                <a:cs typeface="Arial" charset="0"/>
              </a:rPr>
            </a:br>
            <a:r>
              <a:rPr lang="en-GB" altLang="en-US" sz="2000" dirty="0">
                <a:solidFill>
                  <a:schemeClr val="tx2"/>
                </a:solidFill>
                <a:latin typeface="Arial" charset="0"/>
                <a:cs typeface="Arial" charset="0"/>
              </a:rPr>
              <a:t>should decide which technology they </a:t>
            </a:r>
            <a:br>
              <a:rPr lang="en-GB" altLang="en-US" sz="2000" dirty="0">
                <a:solidFill>
                  <a:schemeClr val="tx2"/>
                </a:solidFill>
                <a:latin typeface="Arial" charset="0"/>
                <a:cs typeface="Arial" charset="0"/>
              </a:rPr>
            </a:br>
            <a:r>
              <a:rPr lang="en-GB" altLang="en-US" sz="2000" dirty="0">
                <a:solidFill>
                  <a:schemeClr val="tx2"/>
                </a:solidFill>
                <a:latin typeface="Arial" charset="0"/>
                <a:cs typeface="Arial" charset="0"/>
              </a:rPr>
              <a:t>want to use. </a:t>
            </a:r>
          </a:p>
          <a:p>
            <a:pPr marL="642938" lvl="1" indent="-357188" eaLnBrk="1">
              <a:spcAft>
                <a:spcPts val="600"/>
              </a:spcAft>
              <a:buFont typeface="Wingdings" pitchFamily="2" charset="2"/>
              <a:buChar char="ü"/>
              <a:defRPr/>
            </a:pPr>
            <a:r>
              <a:rPr lang="en-GB" altLang="en-US" dirty="0">
                <a:solidFill>
                  <a:srgbClr val="C00000"/>
                </a:solidFill>
                <a:latin typeface="Arial" charset="0"/>
                <a:cs typeface="Arial" charset="0"/>
              </a:rPr>
              <a:t>It just must be </a:t>
            </a:r>
            <a:r>
              <a:rPr lang="en-GB" altLang="en-US" b="1" dirty="0">
                <a:solidFill>
                  <a:srgbClr val="C00000"/>
                </a:solidFill>
                <a:latin typeface="Arial" charset="0"/>
                <a:cs typeface="Arial" charset="0"/>
              </a:rPr>
              <a:t>assured</a:t>
            </a:r>
            <a:r>
              <a:rPr lang="en-GB" altLang="en-US" dirty="0">
                <a:solidFill>
                  <a:srgbClr val="C00000"/>
                </a:solidFill>
                <a:latin typeface="Arial" charset="0"/>
                <a:cs typeface="Arial" charset="0"/>
              </a:rPr>
              <a:t> that the connection </a:t>
            </a:r>
            <a:br>
              <a:rPr lang="en-GB" altLang="en-US" dirty="0">
                <a:solidFill>
                  <a:srgbClr val="C00000"/>
                </a:solidFill>
                <a:latin typeface="Arial" charset="0"/>
                <a:cs typeface="Arial" charset="0"/>
              </a:rPr>
            </a:br>
            <a:r>
              <a:rPr lang="en-GB" altLang="en-US" dirty="0">
                <a:solidFill>
                  <a:srgbClr val="C00000"/>
                </a:solidFill>
                <a:latin typeface="Arial" charset="0"/>
                <a:cs typeface="Arial" charset="0"/>
              </a:rPr>
              <a:t>is </a:t>
            </a:r>
            <a:r>
              <a:rPr lang="en-GB" altLang="en-US" b="1" dirty="0">
                <a:solidFill>
                  <a:srgbClr val="C00000"/>
                </a:solidFill>
                <a:latin typeface="Arial" charset="0"/>
                <a:cs typeface="Arial" charset="0"/>
              </a:rPr>
              <a:t>water tight</a:t>
            </a:r>
            <a:endParaRPr lang="de-DE" altLang="en-US" dirty="0">
              <a:solidFill>
                <a:srgbClr val="C00000"/>
              </a:solidFill>
              <a:latin typeface="Arial" charset="0"/>
              <a:cs typeface="Arial" charset="0"/>
            </a:endParaRPr>
          </a:p>
          <a:p>
            <a:pPr marL="642938" lvl="1" indent="-357188" eaLnBrk="1">
              <a:spcAft>
                <a:spcPts val="600"/>
              </a:spcAft>
              <a:buFont typeface="Wingdings" pitchFamily="2" charset="2"/>
              <a:buChar char="ü"/>
              <a:defRPr/>
            </a:pPr>
            <a:endParaRPr lang="en-GB" altLang="en-US" dirty="0">
              <a:solidFill>
                <a:srgbClr val="C00000"/>
              </a:solidFill>
              <a:latin typeface="Arial" charset="0"/>
              <a:cs typeface="Arial" charset="0"/>
            </a:endParaRPr>
          </a:p>
        </p:txBody>
      </p:sp>
      <p:sp>
        <p:nvSpPr>
          <p:cNvPr id="1413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131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13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132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132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1323"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132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132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132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132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132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13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133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133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133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1333"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41334" name="Grafik 1351" descr="BH5401-waste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76400"/>
            <a:ext cx="241935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 calcmode="lin" valueType="num">
                                      <p:cBhvr additive="base">
                                        <p:cTn id="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anim calcmode="lin" valueType="num">
                                      <p:cBhvr additive="base">
                                        <p:cTn id="1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Shape of drainage pipes?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4336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EB8D28-379A-4819-ACE4-717C4046B1F2}" type="slidenum">
              <a:rPr lang="en-US" altLang="en-US" sz="1200" smtClean="0">
                <a:solidFill>
                  <a:srgbClr val="898989"/>
                </a:solidFill>
              </a:rPr>
              <a:pPr>
                <a:spcBef>
                  <a:spcPct val="0"/>
                </a:spcBef>
                <a:buFontTx/>
                <a:buNone/>
              </a:pPr>
              <a:t>69</a:t>
            </a:fld>
            <a:endParaRPr lang="en-US" altLang="en-US" sz="1200" smtClean="0">
              <a:solidFill>
                <a:srgbClr val="898989"/>
              </a:solidFill>
            </a:endParaRPr>
          </a:p>
        </p:txBody>
      </p:sp>
      <p:sp>
        <p:nvSpPr>
          <p:cNvPr id="9" name="Textfeld 8"/>
          <p:cNvSpPr txBox="1">
            <a:spLocks noChangeArrowheads="1"/>
          </p:cNvSpPr>
          <p:nvPr/>
        </p:nvSpPr>
        <p:spPr bwMode="auto">
          <a:xfrm>
            <a:off x="228600" y="838200"/>
            <a:ext cx="8458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Use commercially available DN100 PVC drainage pipe (perforated/slotted)</a:t>
            </a: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Are ready-made pipes not available the Contractor might be allowed by the Construction Supervisor to drill holes into regular PVC pipe</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Size of the holes / slots must be smaller than 8mm to avoid clogging</a:t>
            </a:r>
          </a:p>
        </p:txBody>
      </p:sp>
      <p:sp>
        <p:nvSpPr>
          <p:cNvPr id="1433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33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336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336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337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3371"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337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337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33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33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337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337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337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337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338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338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43382" name="Grafik 7" descr="VFCW_perforated pi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0020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3" name="Grafik 9" descr="VFCW_slotted pi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413" y="1600200"/>
            <a:ext cx="28463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 calcmode="lin" valueType="num">
                                      <p:cBhvr additive="base">
                                        <p:cTn id="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anim calcmode="lin" valueType="num">
                                      <p:cBhvr additive="base">
                                        <p:cTn id="1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ris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900488"/>
            <a:ext cx="129540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304800" y="152400"/>
            <a:ext cx="8229600" cy="762000"/>
          </a:xfrm>
        </p:spPr>
        <p:txBody>
          <a:bodyPr/>
          <a:lstStyle/>
          <a:p>
            <a:r>
              <a:rPr lang="en-GB" altLang="en-US" sz="3600" b="1" u="sng" smtClean="0">
                <a:solidFill>
                  <a:schemeClr val="accent2"/>
                </a:solidFill>
                <a:cs typeface="Calibri" panose="020F0502020204030204" pitchFamily="34" charset="0"/>
              </a:rPr>
              <a:t>Why</a:t>
            </a:r>
            <a:r>
              <a:rPr lang="en-GB" altLang="en-US" sz="3600" b="1" smtClean="0">
                <a:solidFill>
                  <a:schemeClr val="accent2"/>
                </a:solidFill>
                <a:cs typeface="Calibri" panose="020F0502020204030204" pitchFamily="34" charset="0"/>
              </a:rPr>
              <a:t> is it required to put so much effort on a simple construction work?</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63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E2F8927-5476-4B00-A479-F75A6E7174B9}" type="slidenum">
              <a:rPr lang="en-US" altLang="en-US" sz="1200" smtClean="0">
                <a:solidFill>
                  <a:srgbClr val="898989"/>
                </a:solidFill>
              </a:rPr>
              <a:pPr>
                <a:spcBef>
                  <a:spcPct val="0"/>
                </a:spcBef>
                <a:buFontTx/>
                <a:buNone/>
              </a:pPr>
              <a:t>7</a:t>
            </a:fld>
            <a:endParaRPr lang="en-US" altLang="en-US" sz="1200" smtClean="0">
              <a:solidFill>
                <a:srgbClr val="898989"/>
              </a:solidFill>
            </a:endParaRPr>
          </a:p>
        </p:txBody>
      </p:sp>
      <p:sp>
        <p:nvSpPr>
          <p:cNvPr id="9" name="Textfeld 8"/>
          <p:cNvSpPr txBox="1">
            <a:spLocks noChangeArrowheads="1"/>
          </p:cNvSpPr>
          <p:nvPr/>
        </p:nvSpPr>
        <p:spPr bwMode="auto">
          <a:xfrm>
            <a:off x="304800" y="1219200"/>
            <a:ext cx="7848600" cy="4324350"/>
          </a:xfrm>
          <a:prstGeom prst="rect">
            <a:avLst/>
          </a:prstGeom>
          <a:noFill/>
          <a:ln w="9525">
            <a:noFill/>
            <a:miter lim="800000"/>
            <a:headEnd/>
            <a:tailEnd/>
          </a:ln>
        </p:spPr>
        <p:txBody>
          <a:bodyPr>
            <a:spAutoFit/>
          </a:bodyPr>
          <a:lstStyle/>
          <a:p>
            <a:pPr marL="357188" indent="-357188" eaLnBrk="1">
              <a:spcAft>
                <a:spcPts val="1800"/>
              </a:spcAft>
              <a:buFont typeface="Arial" charset="0"/>
              <a:buChar char="•"/>
              <a:defRPr/>
            </a:pPr>
            <a:r>
              <a:rPr lang="en-GB" altLang="en-US" sz="2000" dirty="0">
                <a:solidFill>
                  <a:schemeClr val="tx2"/>
                </a:solidFill>
                <a:latin typeface="Arial" charset="0"/>
                <a:cs typeface="Arial" charset="0"/>
              </a:rPr>
              <a:t>DTF looks like simple concrete structure but the construction reflexes the complex design, which considers</a:t>
            </a:r>
          </a:p>
          <a:p>
            <a:pPr marL="2928938" lvl="5" indent="-357188">
              <a:spcAft>
                <a:spcPts val="1800"/>
              </a:spcAft>
              <a:buFont typeface="Wingdings" pitchFamily="2" charset="2"/>
              <a:buChar char="Ø"/>
              <a:defRPr/>
            </a:pPr>
            <a:r>
              <a:rPr lang="en-GB" altLang="en-US" sz="2000" dirty="0">
                <a:solidFill>
                  <a:srgbClr val="C00000"/>
                </a:solidFill>
                <a:latin typeface="Arial" charset="0"/>
                <a:cs typeface="Arial" charset="0"/>
              </a:rPr>
              <a:t>Bio-chemical criteria</a:t>
            </a:r>
          </a:p>
          <a:p>
            <a:pPr marL="2928938" lvl="5" indent="-357188">
              <a:spcAft>
                <a:spcPts val="1800"/>
              </a:spcAft>
              <a:buFont typeface="Wingdings" pitchFamily="2" charset="2"/>
              <a:buChar char="Ø"/>
              <a:defRPr/>
            </a:pPr>
            <a:r>
              <a:rPr lang="en-GB" altLang="en-US" sz="2000" dirty="0">
                <a:solidFill>
                  <a:srgbClr val="C00000"/>
                </a:solidFill>
                <a:latin typeface="Arial" charset="0"/>
                <a:cs typeface="Arial" charset="0"/>
              </a:rPr>
              <a:t>Hydraulic criteria</a:t>
            </a:r>
          </a:p>
          <a:p>
            <a:pPr marL="357188" indent="-357188" eaLnBrk="1">
              <a:spcAft>
                <a:spcPts val="1800"/>
              </a:spcAft>
              <a:buFont typeface="Arial" charset="0"/>
              <a:buChar char="•"/>
              <a:defRPr/>
            </a:pPr>
            <a:r>
              <a:rPr lang="en-GB" altLang="en-US" sz="2000" dirty="0">
                <a:solidFill>
                  <a:schemeClr val="tx2"/>
                </a:solidFill>
                <a:latin typeface="Arial" charset="0"/>
                <a:cs typeface="Arial" charset="0"/>
              </a:rPr>
              <a:t>Construction quality is of utmost importance to ensure that the DTF run as designed (or at all) and operate sustainably</a:t>
            </a:r>
          </a:p>
          <a:p>
            <a:pPr marL="1100138" lvl="1" indent="-357188" eaLnBrk="1">
              <a:spcAft>
                <a:spcPts val="1800"/>
              </a:spcAft>
              <a:buFont typeface="Wingdings" pitchFamily="2" charset="2"/>
              <a:buChar char="Ø"/>
              <a:defRPr/>
            </a:pPr>
            <a:r>
              <a:rPr lang="en-GB" altLang="en-US" sz="2000" dirty="0">
                <a:solidFill>
                  <a:srgbClr val="C00000"/>
                </a:solidFill>
                <a:latin typeface="Arial" charset="0"/>
                <a:cs typeface="Arial" charset="0"/>
              </a:rPr>
              <a:t>Even small leakages lead to environmental pollution and health risks for operators / neighbours</a:t>
            </a:r>
            <a:endParaRPr lang="en-GB" altLang="en-US" i="1" dirty="0">
              <a:solidFill>
                <a:srgbClr val="C00000"/>
              </a:solidFill>
              <a:latin typeface="Arial" charset="0"/>
              <a:cs typeface="Arial" charset="0"/>
            </a:endParaRPr>
          </a:p>
          <a:p>
            <a:pPr marL="1100138" lvl="1" indent="-357188" eaLnBrk="1">
              <a:spcAft>
                <a:spcPts val="1800"/>
              </a:spcAft>
              <a:buFont typeface="Wingdings" pitchFamily="2" charset="2"/>
              <a:buChar char="Ø"/>
              <a:defRPr/>
            </a:pPr>
            <a:r>
              <a:rPr lang="en-GB" altLang="en-US" sz="2000" dirty="0">
                <a:solidFill>
                  <a:srgbClr val="C00000"/>
                </a:solidFill>
                <a:latin typeface="Arial" charset="0"/>
                <a:cs typeface="Arial" charset="0"/>
              </a:rPr>
              <a:t>Even small errors in levels can lead to clogging, wrong retention times and overflowing</a:t>
            </a:r>
          </a:p>
        </p:txBody>
      </p:sp>
      <p:pic>
        <p:nvPicPr>
          <p:cNvPr id="8" name="Grafik 7" descr="Einstein-Quote_600px.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05000"/>
            <a:ext cx="14097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Mixture of filter materials?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454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5AF8C3-CFED-4F18-8A7C-FF2D6A0903E8}" type="slidenum">
              <a:rPr lang="en-US" altLang="en-US" sz="1200" smtClean="0">
                <a:solidFill>
                  <a:srgbClr val="898989"/>
                </a:solidFill>
              </a:rPr>
              <a:pPr>
                <a:spcBef>
                  <a:spcPct val="0"/>
                </a:spcBef>
                <a:buFontTx/>
                <a:buNone/>
              </a:pPr>
              <a:t>70</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05800" cy="409416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Ensure that </a:t>
            </a:r>
            <a:r>
              <a:rPr lang="en-GB" altLang="en-US" sz="2000" b="1" dirty="0">
                <a:solidFill>
                  <a:schemeClr val="tx2"/>
                </a:solidFill>
                <a:latin typeface="Arial" charset="0"/>
                <a:cs typeface="Arial" charset="0"/>
              </a:rPr>
              <a:t>mixtures are uniform </a:t>
            </a:r>
            <a:r>
              <a:rPr lang="en-GB" altLang="en-US" sz="2000" dirty="0">
                <a:solidFill>
                  <a:schemeClr val="tx2"/>
                </a:solidFill>
                <a:latin typeface="Arial" charset="0"/>
                <a:cs typeface="Arial" charset="0"/>
              </a:rPr>
              <a:t>to avoid clogging (large, medium, small pebbles are distributed equally in the entire volume)</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De-mixing can occur due to individual weights and forms of the different corn sizes during transport to the site (e.g. through vibration of the lorry) or unloading (i.e. in case of tipper trucks) </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Larger particles will lay on the bottom-centre of a heap</a:t>
            </a:r>
            <a:endParaRPr lang="de-DE" altLang="en-US" sz="2000" dirty="0">
              <a:solidFill>
                <a:srgbClr val="C00000"/>
              </a:solidFill>
              <a:latin typeface="Arial" charset="0"/>
              <a:cs typeface="Arial" charset="0"/>
            </a:endParaRP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Assure that de-mixing is minimized by</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sz="2000" b="1" dirty="0">
                <a:solidFill>
                  <a:srgbClr val="C00000"/>
                </a:solidFill>
                <a:latin typeface="Arial" charset="0"/>
                <a:cs typeface="Arial" charset="0"/>
              </a:rPr>
              <a:t>Careful driving </a:t>
            </a:r>
            <a:r>
              <a:rPr lang="en-GB" altLang="en-US" sz="2000" dirty="0">
                <a:solidFill>
                  <a:srgbClr val="C00000"/>
                </a:solidFill>
                <a:latin typeface="Arial" charset="0"/>
                <a:cs typeface="Arial" charset="0"/>
              </a:rPr>
              <a:t>with the lorry to minimize vibrations</a:t>
            </a: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sz="2000" b="1" dirty="0">
                <a:solidFill>
                  <a:srgbClr val="C00000"/>
                </a:solidFill>
                <a:latin typeface="Arial" charset="0"/>
                <a:cs typeface="Arial" charset="0"/>
              </a:rPr>
              <a:t>Careful unloading</a:t>
            </a:r>
            <a:r>
              <a:rPr lang="en-GB" altLang="en-US" sz="2000" dirty="0">
                <a:solidFill>
                  <a:srgbClr val="C00000"/>
                </a:solidFill>
                <a:latin typeface="Arial" charset="0"/>
                <a:cs typeface="Arial" charset="0"/>
              </a:rPr>
              <a:t>, preferably manually instead of tipping</a:t>
            </a: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sz="2000" b="1" dirty="0">
                <a:solidFill>
                  <a:srgbClr val="C00000"/>
                </a:solidFill>
                <a:latin typeface="Arial" charset="0"/>
                <a:cs typeface="Arial" charset="0"/>
              </a:rPr>
              <a:t>Conscious loading </a:t>
            </a:r>
            <a:r>
              <a:rPr lang="en-GB" altLang="en-US" sz="2000" dirty="0">
                <a:solidFill>
                  <a:srgbClr val="C00000"/>
                </a:solidFill>
                <a:latin typeface="Arial" charset="0"/>
                <a:cs typeface="Arial" charset="0"/>
              </a:rPr>
              <a:t>of the filter beds</a:t>
            </a:r>
          </a:p>
        </p:txBody>
      </p:sp>
      <p:sp>
        <p:nvSpPr>
          <p:cNvPr id="1454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541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541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541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541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541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542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542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542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542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542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542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blinds(horizontal)">
                                      <p:cBhvr>
                                        <p:cTn id="20" dur="500"/>
                                        <p:tgtEl>
                                          <p:spTgt spid="9">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blinds(horizontal)">
                                      <p:cBhvr>
                                        <p:cTn id="23" dur="500"/>
                                        <p:tgtEl>
                                          <p:spTgt spid="9">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blinds(horizontal)">
                                      <p:cBhvr>
                                        <p:cTn id="26"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Mixture of filter materials?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474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49AEAC-4D9F-4729-B2F6-EA8EFD119FDE}" type="slidenum">
              <a:rPr lang="en-US" altLang="en-US" sz="1200" smtClean="0">
                <a:solidFill>
                  <a:srgbClr val="898989"/>
                </a:solidFill>
              </a:rPr>
              <a:pPr>
                <a:spcBef>
                  <a:spcPct val="0"/>
                </a:spcBef>
                <a:buFontTx/>
                <a:buNone/>
              </a:pPr>
              <a:t>71</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05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b="1">
                <a:solidFill>
                  <a:schemeClr val="tx2"/>
                </a:solidFill>
                <a:latin typeface="Arial" panose="020B0604020202020204" pitchFamily="34" charset="0"/>
              </a:rPr>
              <a:t>Re-mixing</a:t>
            </a:r>
            <a:r>
              <a:rPr lang="en-GB" altLang="en-US" sz="2000">
                <a:solidFill>
                  <a:schemeClr val="tx2"/>
                </a:solidFill>
                <a:latin typeface="Arial" panose="020B0604020202020204" pitchFamily="34" charset="0"/>
              </a:rPr>
              <a:t> after transport and unloading might be required</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The Construction Supervisor needs to </a:t>
            </a:r>
            <a:r>
              <a:rPr lang="en-GB" altLang="en-US" sz="2000" b="1">
                <a:solidFill>
                  <a:schemeClr val="tx2"/>
                </a:solidFill>
                <a:latin typeface="Arial" panose="020B0604020202020204" pitchFamily="34" charset="0"/>
              </a:rPr>
              <a:t>confirm</a:t>
            </a:r>
            <a:r>
              <a:rPr lang="en-GB" altLang="en-US" sz="2000">
                <a:solidFill>
                  <a:schemeClr val="tx2"/>
                </a:solidFill>
                <a:latin typeface="Arial" panose="020B0604020202020204" pitchFamily="34" charset="0"/>
              </a:rPr>
              <a:t> to the Contractor that the gravel is ready to be loaded into the filter beds</a:t>
            </a:r>
            <a:endParaRPr lang="de-DE" altLang="en-US" sz="2000">
              <a:solidFill>
                <a:schemeClr val="tx2"/>
              </a:solidFill>
              <a:latin typeface="Arial" panose="020B0604020202020204" pitchFamily="34" charset="0"/>
            </a:endParaRPr>
          </a:p>
        </p:txBody>
      </p:sp>
      <p:sp>
        <p:nvSpPr>
          <p:cNvPr id="1474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746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74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746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746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7467"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746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746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747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747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747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74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47474" name="Grafik 5" descr="Demix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24200"/>
            <a:ext cx="68722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Installation of filter materials?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4950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72A68F-9A74-4060-89D7-0D3419BF2664}" type="slidenum">
              <a:rPr lang="en-US" altLang="en-US" sz="1200" smtClean="0">
                <a:solidFill>
                  <a:srgbClr val="898989"/>
                </a:solidFill>
              </a:rPr>
              <a:pPr>
                <a:spcBef>
                  <a:spcPct val="0"/>
                </a:spcBef>
                <a:buFontTx/>
                <a:buNone/>
              </a:pPr>
              <a:t>72</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05800" cy="394017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Filter bed to be filled in 3 </a:t>
            </a:r>
            <a:r>
              <a:rPr lang="en-GB" altLang="en-US" sz="2000" b="1" u="sng" dirty="0">
                <a:solidFill>
                  <a:schemeClr val="tx2"/>
                </a:solidFill>
                <a:latin typeface="Arial" charset="0"/>
                <a:cs typeface="Arial" charset="0"/>
              </a:rPr>
              <a:t>separate(d)</a:t>
            </a:r>
            <a:r>
              <a:rPr lang="en-GB" altLang="en-US" sz="2000" dirty="0">
                <a:solidFill>
                  <a:schemeClr val="tx2"/>
                </a:solidFill>
                <a:latin typeface="Arial" charset="0"/>
                <a:cs typeface="Arial" charset="0"/>
              </a:rPr>
              <a:t> layers</a:t>
            </a:r>
          </a:p>
          <a:p>
            <a:pPr marL="642938" lvl="1" indent="-357188" eaLnBrk="1">
              <a:spcAft>
                <a:spcPts val="1200"/>
              </a:spcAft>
              <a:buFont typeface="Wingdings" pitchFamily="2" charset="2"/>
              <a:buChar char="ü"/>
              <a:defRPr/>
            </a:pPr>
            <a:r>
              <a:rPr lang="en-GB" altLang="en-US" sz="2000" b="1" dirty="0">
                <a:solidFill>
                  <a:srgbClr val="C00000"/>
                </a:solidFill>
                <a:latin typeface="Arial" charset="0"/>
                <a:cs typeface="Arial" charset="0"/>
              </a:rPr>
              <a:t>Drainage</a:t>
            </a:r>
            <a:r>
              <a:rPr lang="en-GB" altLang="en-US" sz="2000" dirty="0">
                <a:solidFill>
                  <a:srgbClr val="C00000"/>
                </a:solidFill>
                <a:latin typeface="Arial" charset="0"/>
                <a:cs typeface="Arial" charset="0"/>
              </a:rPr>
              <a:t>: coarse gravel to (</a:t>
            </a:r>
            <a:r>
              <a:rPr lang="en-GB" altLang="en-US" sz="2000" dirty="0" err="1">
                <a:solidFill>
                  <a:srgbClr val="C00000"/>
                </a:solidFill>
                <a:latin typeface="Arial" charset="0"/>
                <a:cs typeface="Arial" charset="0"/>
              </a:rPr>
              <a:t>i</a:t>
            </a:r>
            <a:r>
              <a:rPr lang="en-GB" altLang="en-US" sz="2000" dirty="0">
                <a:solidFill>
                  <a:srgbClr val="C00000"/>
                </a:solidFill>
                <a:latin typeface="Arial" charset="0"/>
                <a:cs typeface="Arial" charset="0"/>
              </a:rPr>
              <a:t>) ensure an equal distribution of filtrate over the entire bottom area, (ii) to ensure that no small gravel enters the drainage pipes</a:t>
            </a: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sz="2000" b="1" dirty="0">
                <a:solidFill>
                  <a:srgbClr val="C00000"/>
                </a:solidFill>
                <a:latin typeface="Arial" charset="0"/>
                <a:cs typeface="Arial" charset="0"/>
              </a:rPr>
              <a:t>Filter</a:t>
            </a:r>
            <a:r>
              <a:rPr lang="en-GB" altLang="en-US" sz="2000" dirty="0">
                <a:solidFill>
                  <a:srgbClr val="C00000"/>
                </a:solidFill>
                <a:latin typeface="Arial" charset="0"/>
                <a:cs typeface="Arial" charset="0"/>
              </a:rPr>
              <a:t>: finer gravel to provide a large surface area for bacteria to attach, (ii) to act like a mechanical filter, (iii) to provide a large surface for roots to attach</a:t>
            </a:r>
          </a:p>
          <a:p>
            <a:pPr marL="642938" lvl="1" indent="-357188" eaLnBrk="1">
              <a:spcAft>
                <a:spcPts val="1200"/>
              </a:spcAft>
              <a:buFont typeface="Wingdings" pitchFamily="2" charset="2"/>
              <a:buChar char="ü"/>
              <a:defRPr/>
            </a:pPr>
            <a:r>
              <a:rPr lang="en-GB" altLang="en-US" sz="2000" b="1" dirty="0">
                <a:solidFill>
                  <a:srgbClr val="C00000"/>
                </a:solidFill>
                <a:latin typeface="Arial" charset="0"/>
                <a:cs typeface="Arial" charset="0"/>
              </a:rPr>
              <a:t>Surface</a:t>
            </a:r>
            <a:r>
              <a:rPr lang="en-GB" altLang="en-US" sz="2000" dirty="0">
                <a:solidFill>
                  <a:srgbClr val="C00000"/>
                </a:solidFill>
                <a:latin typeface="Arial" charset="0"/>
                <a:cs typeface="Arial" charset="0"/>
              </a:rPr>
              <a:t>: coarse gravel (</a:t>
            </a:r>
            <a:r>
              <a:rPr lang="en-GB" altLang="en-US" sz="2000" dirty="0" err="1">
                <a:solidFill>
                  <a:srgbClr val="C00000"/>
                </a:solidFill>
                <a:latin typeface="Arial" charset="0"/>
                <a:cs typeface="Arial" charset="0"/>
              </a:rPr>
              <a:t>i</a:t>
            </a:r>
            <a:r>
              <a:rPr lang="en-GB" altLang="en-US" sz="2000" dirty="0">
                <a:solidFill>
                  <a:srgbClr val="C00000"/>
                </a:solidFill>
                <a:latin typeface="Arial" charset="0"/>
                <a:cs typeface="Arial" charset="0"/>
              </a:rPr>
              <a:t>) to avoid clogging of the filter media by allowing the water to infiltrate quickly into the filter beds, (ii) to facilitate an equal distribution of the loaded wastewater over the entire surface area</a:t>
            </a:r>
            <a:endParaRPr lang="de-DE" altLang="en-US" sz="2000" dirty="0">
              <a:solidFill>
                <a:srgbClr val="C00000"/>
              </a:solidFill>
              <a:latin typeface="Arial" charset="0"/>
              <a:cs typeface="Arial" charset="0"/>
            </a:endParaRPr>
          </a:p>
        </p:txBody>
      </p:sp>
      <p:sp>
        <p:nvSpPr>
          <p:cNvPr id="1495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951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951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95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951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951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951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951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951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951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952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4952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9" name="Grafik 18" descr="Newly_planted_constructed_wetla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6813" y="4495800"/>
            <a:ext cx="47513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3"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2095500"/>
            <a:ext cx="68961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Installation of filter materials?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5155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153EAA-F12C-4F62-97E6-8B3003DADC34}" type="slidenum">
              <a:rPr lang="en-US" altLang="en-US" sz="1200" smtClean="0">
                <a:solidFill>
                  <a:srgbClr val="898989"/>
                </a:solidFill>
              </a:rPr>
              <a:pPr>
                <a:spcBef>
                  <a:spcPct val="0"/>
                </a:spcBef>
                <a:buFontTx/>
                <a:buNone/>
              </a:pPr>
              <a:t>73</a:t>
            </a:fld>
            <a:endParaRPr lang="en-US" altLang="en-US" sz="1200" smtClean="0">
              <a:solidFill>
                <a:srgbClr val="898989"/>
              </a:solidFill>
            </a:endParaRPr>
          </a:p>
        </p:txBody>
      </p:sp>
      <p:sp>
        <p:nvSpPr>
          <p:cNvPr id="9" name="Textfeld 8"/>
          <p:cNvSpPr txBox="1">
            <a:spLocks noChangeArrowheads="1"/>
          </p:cNvSpPr>
          <p:nvPr/>
        </p:nvSpPr>
        <p:spPr bwMode="auto">
          <a:xfrm>
            <a:off x="304800" y="685800"/>
            <a:ext cx="8305800" cy="163195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Take care of arranging the different filter layers </a:t>
            </a:r>
            <a:r>
              <a:rPr lang="en-GB" altLang="en-US" sz="2000" b="1" dirty="0">
                <a:solidFill>
                  <a:schemeClr val="tx2"/>
                </a:solidFill>
                <a:latin typeface="Arial" charset="0"/>
                <a:cs typeface="Arial" charset="0"/>
              </a:rPr>
              <a:t>according to the technical drawings</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otherwise the treatment performance will deteriorate</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to avoid clogging</a:t>
            </a:r>
          </a:p>
        </p:txBody>
      </p:sp>
      <p:sp>
        <p:nvSpPr>
          <p:cNvPr id="15155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156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156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156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156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1564"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156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156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15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156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156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15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157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1" name="Textfeld 20"/>
          <p:cNvSpPr txBox="1">
            <a:spLocks noChangeArrowheads="1"/>
          </p:cNvSpPr>
          <p:nvPr/>
        </p:nvSpPr>
        <p:spPr bwMode="auto">
          <a:xfrm>
            <a:off x="304800" y="3932238"/>
            <a:ext cx="8305800" cy="1477962"/>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Procured gravel is often dirty (dust and fine sand / abrasion), or dust/particles occur from unloading</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sz="2000" b="1" dirty="0">
                <a:solidFill>
                  <a:srgbClr val="C00000"/>
                </a:solidFill>
                <a:latin typeface="Arial" charset="0"/>
                <a:cs typeface="Arial" charset="0"/>
              </a:rPr>
              <a:t>Clean gravel </a:t>
            </a:r>
            <a:r>
              <a:rPr lang="en-GB" altLang="en-US" sz="2000" dirty="0">
                <a:solidFill>
                  <a:srgbClr val="C00000"/>
                </a:solidFill>
                <a:latin typeface="Arial" charset="0"/>
                <a:cs typeface="Arial" charset="0"/>
              </a:rPr>
              <a:t>with water to flush off dust and sand before filling of the filter beds </a:t>
            </a:r>
            <a:endParaRPr lang="de-DE" altLang="en-US" sz="2000" dirty="0">
              <a:solidFill>
                <a:srgbClr val="C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anim calcmode="lin" valueType="num">
                                      <p:cBhvr additive="base">
                                        <p:cTn id="1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Installation of filter materials?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5360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1CB81CB-C39B-47BB-A590-4651510AAAEC}" type="slidenum">
              <a:rPr lang="en-US" altLang="en-US" sz="1200" smtClean="0">
                <a:solidFill>
                  <a:srgbClr val="898989"/>
                </a:solidFill>
              </a:rPr>
              <a:pPr>
                <a:spcBef>
                  <a:spcPct val="0"/>
                </a:spcBef>
                <a:buFontTx/>
                <a:buNone/>
              </a:pPr>
              <a:t>74</a:t>
            </a:fld>
            <a:endParaRPr lang="en-US" altLang="en-US" sz="1200" smtClean="0">
              <a:solidFill>
                <a:srgbClr val="898989"/>
              </a:solidFill>
            </a:endParaRPr>
          </a:p>
        </p:txBody>
      </p:sp>
      <p:sp>
        <p:nvSpPr>
          <p:cNvPr id="9" name="Textfeld 8"/>
          <p:cNvSpPr txBox="1">
            <a:spLocks noChangeArrowheads="1"/>
          </p:cNvSpPr>
          <p:nvPr/>
        </p:nvSpPr>
        <p:spPr bwMode="auto">
          <a:xfrm>
            <a:off x="304800" y="806450"/>
            <a:ext cx="8305800" cy="255587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Sharp edged material / quarry stones</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can lead to </a:t>
            </a:r>
            <a:r>
              <a:rPr lang="en-GB" altLang="en-US" sz="2000" b="1" dirty="0">
                <a:solidFill>
                  <a:srgbClr val="C00000"/>
                </a:solidFill>
                <a:latin typeface="Arial" charset="0"/>
                <a:cs typeface="Arial" charset="0"/>
              </a:rPr>
              <a:t>damage of the PE </a:t>
            </a:r>
            <a:r>
              <a:rPr lang="en-GB" altLang="en-US" sz="2000" dirty="0">
                <a:solidFill>
                  <a:srgbClr val="C00000"/>
                </a:solidFill>
                <a:latin typeface="Arial" charset="0"/>
                <a:cs typeface="Arial" charset="0"/>
              </a:rPr>
              <a:t>foil sealing (no water-tightness)</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may impede the development and </a:t>
            </a:r>
            <a:r>
              <a:rPr lang="en-GB" altLang="en-US" sz="2000" b="1" dirty="0">
                <a:solidFill>
                  <a:srgbClr val="C00000"/>
                </a:solidFill>
                <a:latin typeface="Arial" charset="0"/>
                <a:cs typeface="Arial" charset="0"/>
              </a:rPr>
              <a:t>growth of the vegetation</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Ensure that </a:t>
            </a:r>
            <a:r>
              <a:rPr lang="en-GB" altLang="en-US" sz="2000" b="1" dirty="0">
                <a:solidFill>
                  <a:schemeClr val="tx2"/>
                </a:solidFill>
                <a:latin typeface="Arial" charset="0"/>
                <a:cs typeface="Arial" charset="0"/>
              </a:rPr>
              <a:t>only round gravel </a:t>
            </a:r>
            <a:r>
              <a:rPr lang="en-GB" altLang="en-US" sz="2000" dirty="0">
                <a:solidFill>
                  <a:schemeClr val="tx2"/>
                </a:solidFill>
                <a:latin typeface="Arial" charset="0"/>
                <a:cs typeface="Arial" charset="0"/>
              </a:rPr>
              <a:t>(e.g. river pebbles) is used (no quarry stones)</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especially for the </a:t>
            </a:r>
            <a:r>
              <a:rPr lang="en-GB" altLang="en-US" sz="2000" b="1" dirty="0">
                <a:solidFill>
                  <a:srgbClr val="C00000"/>
                </a:solidFill>
                <a:latin typeface="Arial" charset="0"/>
                <a:cs typeface="Arial" charset="0"/>
              </a:rPr>
              <a:t>drainage layer</a:t>
            </a:r>
          </a:p>
        </p:txBody>
      </p:sp>
      <p:sp>
        <p:nvSpPr>
          <p:cNvPr id="1536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360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360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360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361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3611"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361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361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361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361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361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361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36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22" name="Grafik 10" descr="VFCW_River peb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4114800"/>
            <a:ext cx="273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0" name="Grafik 4" descr="VFCW_Quarry sto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950" y="4114800"/>
            <a:ext cx="28384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fik 11" descr="Thumbs_Up_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75" y="3330575"/>
            <a:ext cx="20669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 calcmode="lin" valueType="num">
                                      <p:cBhvr additive="base">
                                        <p:cTn id="1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9" presetID="3" presetClass="entr" presetSubtype="1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par>
                                <p:cTn id="22" presetID="3" presetClass="entr" presetSubtype="1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linds(horizontal)">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Installation of filter materials?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5565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C840F0-B718-4E11-8A69-E55C161CF8E9}" type="slidenum">
              <a:rPr lang="en-US" altLang="en-US" sz="1200" smtClean="0">
                <a:solidFill>
                  <a:srgbClr val="898989"/>
                </a:solidFill>
              </a:rPr>
              <a:pPr>
                <a:spcBef>
                  <a:spcPct val="0"/>
                </a:spcBef>
                <a:buFontTx/>
                <a:buNone/>
              </a:pPr>
              <a:t>75</a:t>
            </a:fld>
            <a:endParaRPr lang="en-US" altLang="en-US" sz="1200" smtClean="0">
              <a:solidFill>
                <a:srgbClr val="898989"/>
              </a:solidFill>
            </a:endParaRPr>
          </a:p>
        </p:txBody>
      </p:sp>
      <p:sp>
        <p:nvSpPr>
          <p:cNvPr id="9" name="Textfeld 8"/>
          <p:cNvSpPr txBox="1">
            <a:spLocks noChangeArrowheads="1"/>
          </p:cNvSpPr>
          <p:nvPr/>
        </p:nvSpPr>
        <p:spPr bwMode="auto">
          <a:xfrm>
            <a:off x="304800" y="958850"/>
            <a:ext cx="8305800" cy="163195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Ensure that the filter material is </a:t>
            </a:r>
            <a:r>
              <a:rPr lang="en-GB" altLang="en-US" sz="2000" b="1" dirty="0">
                <a:solidFill>
                  <a:schemeClr val="tx2"/>
                </a:solidFill>
                <a:latin typeface="Arial" charset="0"/>
                <a:cs typeface="Arial" charset="0"/>
              </a:rPr>
              <a:t>not compacted </a:t>
            </a:r>
            <a:r>
              <a:rPr lang="en-GB" altLang="en-US" sz="2000" dirty="0">
                <a:solidFill>
                  <a:schemeClr val="tx2"/>
                </a:solidFill>
                <a:latin typeface="Arial" charset="0"/>
                <a:cs typeface="Arial" charset="0"/>
              </a:rPr>
              <a:t>during incorporation</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No (very limited) stepping on the filled material</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In order to avoid soil compaction, filling is to take place from supporting planks</a:t>
            </a:r>
          </a:p>
        </p:txBody>
      </p:sp>
      <p:sp>
        <p:nvSpPr>
          <p:cNvPr id="1556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565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565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56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565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565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566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566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566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566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566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566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56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566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74081"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48025"/>
            <a:ext cx="34385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74081"/>
                                        </p:tgtEl>
                                        <p:attrNameLst>
                                          <p:attrName>style.visibility</p:attrName>
                                        </p:attrNameLst>
                                      </p:cBhvr>
                                      <p:to>
                                        <p:strVal val="visible"/>
                                      </p:to>
                                    </p:set>
                                    <p:animEffect transition="in" filter="blinds(horizontal)">
                                      <p:cBhvr>
                                        <p:cTn id="11" dur="500"/>
                                        <p:tgtEl>
                                          <p:spTgt spid="174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Distribution pipes?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5770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0375C3E-3559-4D15-98D7-B5E514E03740}" type="slidenum">
              <a:rPr lang="en-US" altLang="en-US" sz="1200" smtClean="0">
                <a:solidFill>
                  <a:srgbClr val="898989"/>
                </a:solidFill>
              </a:rPr>
              <a:pPr>
                <a:spcBef>
                  <a:spcPct val="0"/>
                </a:spcBef>
                <a:buFontTx/>
                <a:buNone/>
              </a:pPr>
              <a:t>76</a:t>
            </a:fld>
            <a:endParaRPr lang="en-US" altLang="en-US" sz="1200" smtClean="0">
              <a:solidFill>
                <a:srgbClr val="898989"/>
              </a:solidFill>
            </a:endParaRPr>
          </a:p>
        </p:txBody>
      </p:sp>
      <p:sp>
        <p:nvSpPr>
          <p:cNvPr id="9" name="Textfeld 8"/>
          <p:cNvSpPr txBox="1">
            <a:spLocks noChangeArrowheads="1"/>
          </p:cNvSpPr>
          <p:nvPr/>
        </p:nvSpPr>
        <p:spPr bwMode="auto">
          <a:xfrm>
            <a:off x="304800" y="958850"/>
            <a:ext cx="8305800" cy="255587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DN50 HDPE perforated pipes to be used as distribution pipes</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laid in </a:t>
            </a:r>
            <a:r>
              <a:rPr lang="en-GB" altLang="en-US" sz="2000" b="1" dirty="0">
                <a:solidFill>
                  <a:srgbClr val="C00000"/>
                </a:solidFill>
                <a:latin typeface="Arial" charset="0"/>
                <a:cs typeface="Arial" charset="0"/>
              </a:rPr>
              <a:t>parallel</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laid in 1m </a:t>
            </a:r>
            <a:r>
              <a:rPr lang="en-GB" altLang="en-US" sz="2000" b="1" dirty="0">
                <a:solidFill>
                  <a:srgbClr val="C00000"/>
                </a:solidFill>
                <a:latin typeface="Arial" charset="0"/>
                <a:cs typeface="Arial" charset="0"/>
              </a:rPr>
              <a:t>distance</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laid within the </a:t>
            </a:r>
            <a:r>
              <a:rPr lang="en-GB" altLang="en-US" sz="2000" b="1" dirty="0">
                <a:solidFill>
                  <a:srgbClr val="C00000"/>
                </a:solidFill>
                <a:latin typeface="Arial" charset="0"/>
                <a:cs typeface="Arial" charset="0"/>
              </a:rPr>
              <a:t>surface layer </a:t>
            </a:r>
            <a:r>
              <a:rPr lang="en-GB" altLang="en-US" sz="2000" dirty="0">
                <a:solidFill>
                  <a:srgbClr val="C00000"/>
                </a:solidFill>
                <a:latin typeface="Arial" charset="0"/>
                <a:cs typeface="Arial" charset="0"/>
              </a:rPr>
              <a:t>of the filter beds</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slightly </a:t>
            </a:r>
            <a:r>
              <a:rPr lang="en-GB" altLang="en-US" sz="2000" b="1" dirty="0">
                <a:solidFill>
                  <a:srgbClr val="C00000"/>
                </a:solidFill>
                <a:latin typeface="Arial" charset="0"/>
                <a:cs typeface="Arial" charset="0"/>
              </a:rPr>
              <a:t>covered</a:t>
            </a:r>
            <a:r>
              <a:rPr lang="en-GB" altLang="en-US" sz="2000" dirty="0">
                <a:solidFill>
                  <a:srgbClr val="C00000"/>
                </a:solidFill>
                <a:latin typeface="Arial" charset="0"/>
                <a:cs typeface="Arial" charset="0"/>
              </a:rPr>
              <a:t> by the 8/16 gravel to avoid / reduce smell, mosquito breeding, sunlight exposition, damage during O&amp;M</a:t>
            </a:r>
            <a:endParaRPr lang="de-DE" altLang="en-US" sz="2000" dirty="0">
              <a:solidFill>
                <a:srgbClr val="C00000"/>
              </a:solidFill>
              <a:latin typeface="Arial" charset="0"/>
              <a:cs typeface="Arial" charset="0"/>
            </a:endParaRPr>
          </a:p>
        </p:txBody>
      </p:sp>
      <p:sp>
        <p:nvSpPr>
          <p:cNvPr id="15770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770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770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770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770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7707"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770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770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771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771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771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771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77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771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771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7613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733800"/>
            <a:ext cx="53943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3" name="Text Box 209"/>
          <p:cNvSpPr txBox="1">
            <a:spLocks noChangeArrowheads="1"/>
          </p:cNvSpPr>
          <p:nvPr/>
        </p:nvSpPr>
        <p:spPr bwMode="auto">
          <a:xfrm>
            <a:off x="7391400" y="3657600"/>
            <a:ext cx="1112838" cy="2216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000"/>
              </a:spcAft>
              <a:buFontTx/>
              <a:buNone/>
            </a:pPr>
            <a:r>
              <a:rPr lang="en-GB" altLang="en-US" sz="1100"/>
              <a:t>8/16 gravel</a:t>
            </a:r>
            <a:endParaRPr lang="en-GB" altLang="en-US" sz="1100">
              <a:latin typeface="Times New Roman" panose="02020603050405020304" pitchFamily="18" charset="0"/>
            </a:endParaRPr>
          </a:p>
          <a:p>
            <a:pPr>
              <a:spcBef>
                <a:spcPct val="0"/>
              </a:spcBef>
              <a:spcAft>
                <a:spcPts val="1000"/>
              </a:spcAft>
              <a:buFontTx/>
              <a:buNone/>
            </a:pPr>
            <a:endParaRPr lang="en-GB" altLang="en-US" sz="1100">
              <a:latin typeface="Times New Roman" panose="02020603050405020304" pitchFamily="18" charset="0"/>
            </a:endParaRPr>
          </a:p>
          <a:p>
            <a:pPr>
              <a:spcBef>
                <a:spcPct val="0"/>
              </a:spcBef>
              <a:spcAft>
                <a:spcPts val="1000"/>
              </a:spcAft>
              <a:buFontTx/>
              <a:buNone/>
            </a:pPr>
            <a:r>
              <a:rPr lang="en-GB" altLang="en-US" sz="1100"/>
              <a:t>DN50 HDPE pipes</a:t>
            </a:r>
          </a:p>
          <a:p>
            <a:pPr>
              <a:spcBef>
                <a:spcPct val="0"/>
              </a:spcBef>
              <a:spcAft>
                <a:spcPts val="1000"/>
              </a:spcAft>
              <a:buFontTx/>
              <a:buNone/>
            </a:pPr>
            <a:endParaRPr lang="en-GB" altLang="en-US" sz="1100">
              <a:latin typeface="Times New Roman" panose="02020603050405020304" pitchFamily="18" charset="0"/>
            </a:endParaRPr>
          </a:p>
          <a:p>
            <a:pPr>
              <a:spcBef>
                <a:spcPct val="0"/>
              </a:spcBef>
              <a:spcAft>
                <a:spcPts val="1000"/>
              </a:spcAft>
              <a:buFontTx/>
              <a:buNone/>
            </a:pPr>
            <a:endParaRPr lang="en-GB" altLang="en-US" sz="1100">
              <a:latin typeface="Times New Roman" panose="02020603050405020304" pitchFamily="18" charset="0"/>
            </a:endParaRPr>
          </a:p>
          <a:p>
            <a:pPr>
              <a:spcBef>
                <a:spcPct val="0"/>
              </a:spcBef>
              <a:spcAft>
                <a:spcPts val="1000"/>
              </a:spcAft>
              <a:buFontTx/>
              <a:buNone/>
            </a:pPr>
            <a:endParaRPr lang="en-GB" altLang="en-US" sz="1100">
              <a:latin typeface="Times New Roman" panose="02020603050405020304" pitchFamily="18" charset="0"/>
            </a:endParaRPr>
          </a:p>
          <a:p>
            <a:pPr>
              <a:spcBef>
                <a:spcPct val="0"/>
              </a:spcBef>
              <a:spcAft>
                <a:spcPts val="1000"/>
              </a:spcAft>
              <a:buFontTx/>
              <a:buNone/>
            </a:pPr>
            <a:r>
              <a:rPr lang="en-GB" altLang="en-US" sz="1100"/>
              <a:t>4/8 gravel</a:t>
            </a: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3" presetClass="entr" presetSubtype="10" fill="hold" nodeType="withEffect">
                                  <p:stCondLst>
                                    <p:cond delay="0"/>
                                  </p:stCondLst>
                                  <p:childTnLst>
                                    <p:set>
                                      <p:cBhvr>
                                        <p:cTn id="14" dur="1" fill="hold">
                                          <p:stCondLst>
                                            <p:cond delay="0"/>
                                          </p:stCondLst>
                                        </p:cTn>
                                        <p:tgtEl>
                                          <p:spTgt spid="176131"/>
                                        </p:tgtEl>
                                        <p:attrNameLst>
                                          <p:attrName>style.visibility</p:attrName>
                                        </p:attrNameLst>
                                      </p:cBhvr>
                                      <p:to>
                                        <p:strVal val="visible"/>
                                      </p:to>
                                    </p:set>
                                    <p:animEffect transition="in" filter="blinds(horizontal)">
                                      <p:cBhvr>
                                        <p:cTn id="15" dur="500"/>
                                        <p:tgtEl>
                                          <p:spTgt spid="17613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6133"/>
                                        </p:tgtEl>
                                        <p:attrNameLst>
                                          <p:attrName>style.visibility</p:attrName>
                                        </p:attrNameLst>
                                      </p:cBhvr>
                                      <p:to>
                                        <p:strVal val="visible"/>
                                      </p:to>
                                    </p:set>
                                    <p:animEffect transition="in" filter="blinds(horizontal)">
                                      <p:cBhvr>
                                        <p:cTn id="18" dur="500"/>
                                        <p:tgtEl>
                                          <p:spTgt spid="1761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Distribution pipes?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5974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ACC124-7445-4FD2-9FAD-D2486290BA32}" type="slidenum">
              <a:rPr lang="en-US" altLang="en-US" sz="1200" smtClean="0">
                <a:solidFill>
                  <a:srgbClr val="898989"/>
                </a:solidFill>
              </a:rPr>
              <a:pPr>
                <a:spcBef>
                  <a:spcPct val="0"/>
                </a:spcBef>
                <a:buFontTx/>
                <a:buNone/>
              </a:pPr>
              <a:t>77</a:t>
            </a:fld>
            <a:endParaRPr lang="en-US" altLang="en-US" sz="1200" smtClean="0">
              <a:solidFill>
                <a:srgbClr val="898989"/>
              </a:solidFill>
            </a:endParaRPr>
          </a:p>
        </p:txBody>
      </p:sp>
      <p:sp>
        <p:nvSpPr>
          <p:cNvPr id="9" name="Textfeld 8"/>
          <p:cNvSpPr txBox="1">
            <a:spLocks noChangeArrowheads="1"/>
          </p:cNvSpPr>
          <p:nvPr/>
        </p:nvSpPr>
        <p:spPr bwMode="auto">
          <a:xfrm>
            <a:off x="304800" y="958850"/>
            <a:ext cx="8305800" cy="1169988"/>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Lay pipes in a slight </a:t>
            </a:r>
            <a:r>
              <a:rPr lang="en-GB" altLang="en-US" sz="2000" b="1" dirty="0">
                <a:solidFill>
                  <a:schemeClr val="tx2"/>
                </a:solidFill>
                <a:latin typeface="Arial" charset="0"/>
                <a:cs typeface="Arial" charset="0"/>
              </a:rPr>
              <a:t>slope of 0.5% </a:t>
            </a:r>
            <a:r>
              <a:rPr lang="en-GB" altLang="en-US" sz="2000" dirty="0">
                <a:solidFill>
                  <a:schemeClr val="tx2"/>
                </a:solidFill>
                <a:latin typeface="Arial" charset="0"/>
                <a:cs typeface="Arial" charset="0"/>
              </a:rPr>
              <a:t>towards the end of the filter beds to ensure that the water is distributed over the entire surface</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Create slope during placement of the pipes</a:t>
            </a:r>
            <a:endParaRPr lang="de-DE" altLang="en-US" sz="2000" dirty="0">
              <a:solidFill>
                <a:srgbClr val="C00000"/>
              </a:solidFill>
              <a:latin typeface="Arial" charset="0"/>
              <a:cs typeface="Arial" charset="0"/>
            </a:endParaRPr>
          </a:p>
        </p:txBody>
      </p:sp>
      <p:sp>
        <p:nvSpPr>
          <p:cNvPr id="15975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975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975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975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975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975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975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975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9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975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976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976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97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976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976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5976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5976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325688"/>
            <a:ext cx="5191125"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1" name="AutoShape 179"/>
          <p:cNvSpPr>
            <a:spLocks noChangeArrowheads="1"/>
          </p:cNvSpPr>
          <p:nvPr/>
        </p:nvSpPr>
        <p:spPr bwMode="auto">
          <a:xfrm rot="5400000">
            <a:off x="2722563" y="3260725"/>
            <a:ext cx="685800" cy="339725"/>
          </a:xfrm>
          <a:prstGeom prst="rightArrow">
            <a:avLst>
              <a:gd name="adj1" fmla="val 50000"/>
              <a:gd name="adj2" fmla="val 50467"/>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78182" name="AutoShape 180"/>
          <p:cNvSpPr>
            <a:spLocks noChangeArrowheads="1"/>
          </p:cNvSpPr>
          <p:nvPr/>
        </p:nvSpPr>
        <p:spPr bwMode="auto">
          <a:xfrm rot="5400000">
            <a:off x="5279232" y="3247231"/>
            <a:ext cx="684212" cy="339725"/>
          </a:xfrm>
          <a:prstGeom prst="rightArrow">
            <a:avLst>
              <a:gd name="adj1" fmla="val 50000"/>
              <a:gd name="adj2" fmla="val 5035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7" name="Textfeld 26"/>
          <p:cNvSpPr txBox="1">
            <a:spLocks noChangeArrowheads="1"/>
          </p:cNvSpPr>
          <p:nvPr/>
        </p:nvSpPr>
        <p:spPr bwMode="auto">
          <a:xfrm>
            <a:off x="304800" y="4471988"/>
            <a:ext cx="8305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Use perforated pipes with holes of 10mm diameter</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Place holes every 1 running meter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178181"/>
                                        </p:tgtEl>
                                        <p:attrNameLst>
                                          <p:attrName>style.visibility</p:attrName>
                                        </p:attrNameLst>
                                      </p:cBhvr>
                                      <p:to>
                                        <p:strVal val="visible"/>
                                      </p:to>
                                    </p:set>
                                    <p:animEffect transition="in" filter="blinds(horizontal)">
                                      <p:cBhvr>
                                        <p:cTn id="11" dur="500"/>
                                        <p:tgtEl>
                                          <p:spTgt spid="178181"/>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78182"/>
                                        </p:tgtEl>
                                        <p:attrNameLst>
                                          <p:attrName>style.visibility</p:attrName>
                                        </p:attrNameLst>
                                      </p:cBhvr>
                                      <p:to>
                                        <p:strVal val="visible"/>
                                      </p:to>
                                    </p:set>
                                    <p:animEffect transition="in" filter="blinds(horizontal)">
                                      <p:cBhvr>
                                        <p:cTn id="14" dur="500"/>
                                        <p:tgtEl>
                                          <p:spTgt spid="17818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1" end="1"/>
                                            </p:txEl>
                                          </p:spTgt>
                                        </p:tgtEl>
                                        <p:attrNameLst>
                                          <p:attrName>style.visibility</p:attrName>
                                        </p:attrNameLst>
                                      </p:cBhvr>
                                      <p:to>
                                        <p:strVal val="visible"/>
                                      </p:to>
                                    </p:set>
                                    <p:anim calcmode="lin" valueType="num">
                                      <p:cBhvr additive="base">
                                        <p:cTn id="25"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nimBg="1"/>
      <p:bldP spid="17818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Planting of filter beds?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6179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A46B49-8CF8-40D6-8833-35B1FFB8C07F}" type="slidenum">
              <a:rPr lang="en-US" altLang="en-US" sz="1200" smtClean="0">
                <a:solidFill>
                  <a:srgbClr val="898989"/>
                </a:solidFill>
              </a:rPr>
              <a:pPr>
                <a:spcBef>
                  <a:spcPct val="0"/>
                </a:spcBef>
                <a:buFontTx/>
                <a:buNone/>
              </a:pPr>
              <a:t>78</a:t>
            </a:fld>
            <a:endParaRPr lang="en-US" altLang="en-US" sz="1200" smtClean="0">
              <a:solidFill>
                <a:srgbClr val="898989"/>
              </a:solidFill>
            </a:endParaRPr>
          </a:p>
        </p:txBody>
      </p:sp>
      <p:sp>
        <p:nvSpPr>
          <p:cNvPr id="9" name="Textfeld 8"/>
          <p:cNvSpPr txBox="1">
            <a:spLocks noChangeArrowheads="1"/>
          </p:cNvSpPr>
          <p:nvPr/>
        </p:nvSpPr>
        <p:spPr bwMode="auto">
          <a:xfrm>
            <a:off x="304800" y="958850"/>
            <a:ext cx="8305800" cy="471011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Common reed (</a:t>
            </a:r>
            <a:r>
              <a:rPr lang="en-GB" altLang="en-US" sz="2000" dirty="0" err="1">
                <a:solidFill>
                  <a:schemeClr val="tx2"/>
                </a:solidFill>
                <a:latin typeface="Arial" charset="0"/>
                <a:cs typeface="Arial" charset="0"/>
              </a:rPr>
              <a:t>phragmites</a:t>
            </a:r>
            <a:r>
              <a:rPr lang="en-GB" altLang="en-US" sz="2000" dirty="0">
                <a:solidFill>
                  <a:schemeClr val="tx2"/>
                </a:solidFill>
                <a:latin typeface="Arial" charset="0"/>
                <a:cs typeface="Arial" charset="0"/>
              </a:rPr>
              <a:t> </a:t>
            </a:r>
            <a:r>
              <a:rPr lang="en-GB" altLang="en-US" sz="2000" dirty="0" err="1">
                <a:solidFill>
                  <a:schemeClr val="tx2"/>
                </a:solidFill>
                <a:latin typeface="Arial" charset="0"/>
                <a:cs typeface="Arial" charset="0"/>
              </a:rPr>
              <a:t>australis</a:t>
            </a:r>
            <a:r>
              <a:rPr lang="en-GB" altLang="en-US" sz="2000" dirty="0">
                <a:solidFill>
                  <a:schemeClr val="tx2"/>
                </a:solidFill>
                <a:latin typeface="Arial" charset="0"/>
                <a:cs typeface="Arial" charset="0"/>
              </a:rPr>
              <a:t>) is the most common plant used</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Reed can be planted as clumps, individual rhizomes or as seedlings</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sz="2000" b="1" dirty="0">
                <a:solidFill>
                  <a:srgbClr val="C00000"/>
                </a:solidFill>
                <a:latin typeface="Arial" charset="0"/>
                <a:cs typeface="Arial" charset="0"/>
              </a:rPr>
              <a:t>Clumps </a:t>
            </a:r>
            <a:r>
              <a:rPr lang="en-GB" altLang="en-US" sz="2000" dirty="0">
                <a:solidFill>
                  <a:srgbClr val="C00000"/>
                </a:solidFill>
                <a:latin typeface="Arial" charset="0"/>
                <a:cs typeface="Arial" charset="0"/>
              </a:rPr>
              <a:t>can be planted all year round,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preferably during the rainy season;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2 clumps per m</a:t>
            </a:r>
            <a:r>
              <a:rPr lang="en-GB" altLang="en-US" sz="2000" baseline="30000" dirty="0">
                <a:solidFill>
                  <a:srgbClr val="C00000"/>
                </a:solidFill>
                <a:latin typeface="Arial" charset="0"/>
                <a:cs typeface="Arial" charset="0"/>
              </a:rPr>
              <a:t>2</a:t>
            </a: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sz="2000" b="1" dirty="0">
                <a:solidFill>
                  <a:srgbClr val="C00000"/>
                </a:solidFill>
                <a:latin typeface="Arial" charset="0"/>
                <a:cs typeface="Arial" charset="0"/>
              </a:rPr>
              <a:t>Rhizomes</a:t>
            </a:r>
            <a:r>
              <a:rPr lang="en-GB" altLang="en-US" sz="2000" dirty="0">
                <a:solidFill>
                  <a:srgbClr val="C00000"/>
                </a:solidFill>
                <a:latin typeface="Arial" charset="0"/>
                <a:cs typeface="Arial" charset="0"/>
              </a:rPr>
              <a:t> are planted when the rhizomes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have one or two 10 - 60 cm shoots;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4 – 6 rhizomes per m</a:t>
            </a:r>
            <a:r>
              <a:rPr lang="en-GB" altLang="en-US" sz="2000" baseline="30000" dirty="0">
                <a:solidFill>
                  <a:srgbClr val="C00000"/>
                </a:solidFill>
                <a:latin typeface="Arial" charset="0"/>
                <a:cs typeface="Arial" charset="0"/>
              </a:rPr>
              <a:t>2</a:t>
            </a: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sz="2000" b="1" dirty="0">
                <a:solidFill>
                  <a:srgbClr val="C00000"/>
                </a:solidFill>
                <a:latin typeface="Arial" charset="0"/>
                <a:cs typeface="Arial" charset="0"/>
              </a:rPr>
              <a:t>Seedlings</a:t>
            </a:r>
            <a:r>
              <a:rPr lang="en-GB" altLang="en-US" sz="2000" dirty="0">
                <a:solidFill>
                  <a:srgbClr val="C00000"/>
                </a:solidFill>
                <a:latin typeface="Arial" charset="0"/>
                <a:cs typeface="Arial" charset="0"/>
              </a:rPr>
              <a:t> (developed in greenhouses) are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planted if they show the start of rhizomes;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easier to plant than pieces of rhizome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and grow lushly in the first season; </a:t>
            </a:r>
            <a:br>
              <a:rPr lang="en-GB" altLang="en-US" sz="2000" dirty="0">
                <a:solidFill>
                  <a:srgbClr val="C00000"/>
                </a:solidFill>
                <a:latin typeface="Arial" charset="0"/>
                <a:cs typeface="Arial" charset="0"/>
              </a:rPr>
            </a:br>
            <a:r>
              <a:rPr lang="en-GB" altLang="en-US" sz="2000" dirty="0">
                <a:solidFill>
                  <a:srgbClr val="C00000"/>
                </a:solidFill>
                <a:latin typeface="Arial" charset="0"/>
                <a:cs typeface="Arial" charset="0"/>
              </a:rPr>
              <a:t>3 - 5 seedlings per m</a:t>
            </a:r>
            <a:r>
              <a:rPr lang="en-GB" altLang="en-US" sz="2000" baseline="30000" dirty="0">
                <a:solidFill>
                  <a:srgbClr val="C00000"/>
                </a:solidFill>
                <a:latin typeface="Arial" charset="0"/>
                <a:cs typeface="Arial" charset="0"/>
              </a:rPr>
              <a:t>2</a:t>
            </a:r>
            <a:r>
              <a:rPr lang="en-GB" altLang="en-US" sz="2000" dirty="0">
                <a:solidFill>
                  <a:srgbClr val="C00000"/>
                </a:solidFill>
                <a:latin typeface="Arial" charset="0"/>
                <a:cs typeface="Arial" charset="0"/>
              </a:rPr>
              <a:t> are sufficient</a:t>
            </a:r>
            <a:endParaRPr lang="de-DE" altLang="en-US" sz="2000" dirty="0">
              <a:solidFill>
                <a:srgbClr val="C00000"/>
              </a:solidFill>
              <a:latin typeface="Arial" charset="0"/>
              <a:cs typeface="Arial" charset="0"/>
            </a:endParaRPr>
          </a:p>
        </p:txBody>
      </p:sp>
      <p:sp>
        <p:nvSpPr>
          <p:cNvPr id="1617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179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180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180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180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1803"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180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180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180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180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180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180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18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181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181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18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61814" name="Grafik 25" descr="common-reed-photo-credit-wasyl-bakowsk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81200"/>
            <a:ext cx="235267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15" name="Grafik 27" descr="Phragmites_australiswe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419600"/>
            <a:ext cx="2362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Planting of filter beds?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638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C72977-4B64-4EF9-A2A4-FFDC712244AA}" type="slidenum">
              <a:rPr lang="en-US" altLang="en-US" sz="1200" smtClean="0">
                <a:solidFill>
                  <a:srgbClr val="898989"/>
                </a:solidFill>
              </a:rPr>
              <a:pPr>
                <a:spcBef>
                  <a:spcPct val="0"/>
                </a:spcBef>
                <a:buFontTx/>
                <a:buNone/>
              </a:pPr>
              <a:t>79</a:t>
            </a:fld>
            <a:endParaRPr lang="en-US" altLang="en-US" sz="1200" smtClean="0">
              <a:solidFill>
                <a:srgbClr val="898989"/>
              </a:solidFill>
            </a:endParaRPr>
          </a:p>
        </p:txBody>
      </p:sp>
      <p:sp>
        <p:nvSpPr>
          <p:cNvPr id="9" name="Textfeld 8"/>
          <p:cNvSpPr txBox="1">
            <a:spLocks noChangeArrowheads="1"/>
          </p:cNvSpPr>
          <p:nvPr/>
        </p:nvSpPr>
        <p:spPr bwMode="auto">
          <a:xfrm>
            <a:off x="304800" y="958850"/>
            <a:ext cx="83058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Avoid soil compaction by planting from </a:t>
            </a:r>
            <a:r>
              <a:rPr lang="en-GB" altLang="en-US" sz="2000" b="1">
                <a:solidFill>
                  <a:schemeClr val="tx2"/>
                </a:solidFill>
                <a:latin typeface="Arial" panose="020B0604020202020204" pitchFamily="34" charset="0"/>
              </a:rPr>
              <a:t>supporting planks</a:t>
            </a:r>
            <a:endParaRPr lang="de-DE" altLang="en-US" sz="2000" b="1">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Provide plant beds </a:t>
            </a:r>
            <a:r>
              <a:rPr lang="en-GB" altLang="en-US" sz="2000" b="1">
                <a:solidFill>
                  <a:schemeClr val="tx2"/>
                </a:solidFill>
                <a:latin typeface="Arial" panose="020B0604020202020204" pitchFamily="34" charset="0"/>
              </a:rPr>
              <a:t>immediately following construction </a:t>
            </a:r>
            <a:r>
              <a:rPr lang="en-GB" altLang="en-US" sz="2000">
                <a:solidFill>
                  <a:schemeClr val="tx2"/>
                </a:solidFill>
                <a:latin typeface="Arial" panose="020B0604020202020204" pitchFamily="34" charset="0"/>
              </a:rPr>
              <a:t>with a freeboard of 20 -30 cm </a:t>
            </a:r>
            <a:r>
              <a:rPr lang="en-GB" altLang="en-US" sz="2000" i="1">
                <a:solidFill>
                  <a:schemeClr val="tx2"/>
                </a:solidFill>
                <a:latin typeface="Arial" panose="020B0604020202020204" pitchFamily="34" charset="0"/>
              </a:rPr>
              <a:t>(distance from the bed surface to the upper edge of the sealing)</a:t>
            </a:r>
          </a:p>
          <a:p>
            <a:pPr lvl="1" eaLnBrk="1">
              <a:spcBef>
                <a:spcPct val="0"/>
              </a:spcBef>
              <a:spcAft>
                <a:spcPts val="1200"/>
              </a:spcAft>
              <a:buFont typeface="Arial" panose="020B0604020202020204" pitchFamily="34" charset="0"/>
              <a:buChar char="•"/>
            </a:pPr>
            <a:endParaRPr lang="en-GB" altLang="en-US" sz="2000" i="1">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i="1">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endParaRPr lang="en-GB" altLang="en-US" sz="2000" i="1">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r>
              <a:rPr lang="en-GB" altLang="en-US" sz="2000" b="1">
                <a:solidFill>
                  <a:schemeClr val="tx2"/>
                </a:solidFill>
                <a:latin typeface="Arial" panose="020B0604020202020204" pitchFamily="34" charset="0"/>
              </a:rPr>
              <a:t>Fix edge of the sealing </a:t>
            </a:r>
            <a:r>
              <a:rPr lang="en-GB" altLang="en-US" sz="2000">
                <a:solidFill>
                  <a:schemeClr val="tx2"/>
                </a:solidFill>
                <a:latin typeface="Arial" panose="020B0604020202020204" pitchFamily="34" charset="0"/>
              </a:rPr>
              <a:t>(PE liner) with gravel to avoid destruction / removal of the PE liner and for visual reasons</a:t>
            </a:r>
            <a:endParaRPr lang="de-DE" altLang="en-US" sz="2000">
              <a:solidFill>
                <a:schemeClr val="tx2"/>
              </a:solidFill>
              <a:latin typeface="Arial" panose="020B0604020202020204" pitchFamily="34" charset="0"/>
            </a:endParaRPr>
          </a:p>
          <a:p>
            <a:pPr lvl="1" eaLnBrk="1">
              <a:spcBef>
                <a:spcPct val="0"/>
              </a:spcBef>
              <a:spcAft>
                <a:spcPts val="1200"/>
              </a:spcAft>
              <a:buFont typeface="Arial" panose="020B0604020202020204" pitchFamily="34" charset="0"/>
              <a:buChar char="•"/>
            </a:pPr>
            <a:r>
              <a:rPr lang="en-GB" altLang="en-US" sz="2000" b="1">
                <a:solidFill>
                  <a:schemeClr val="tx2"/>
                </a:solidFill>
                <a:latin typeface="Arial" panose="020B0604020202020204" pitchFamily="34" charset="0"/>
              </a:rPr>
              <a:t>Water plants </a:t>
            </a:r>
            <a:r>
              <a:rPr lang="en-GB" altLang="en-US" sz="2000">
                <a:solidFill>
                  <a:schemeClr val="tx2"/>
                </a:solidFill>
                <a:latin typeface="Arial" panose="020B0604020202020204" pitchFamily="34" charset="0"/>
              </a:rPr>
              <a:t>during construction, commissioning and first months of operation (if no rain) until they have reached a height of some 50cm</a:t>
            </a:r>
          </a:p>
        </p:txBody>
      </p:sp>
      <p:sp>
        <p:nvSpPr>
          <p:cNvPr id="16384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384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384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384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385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3851"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385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385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385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385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385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385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38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385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386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386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81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14600"/>
            <a:ext cx="7239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81251"/>
                                        </p:tgtEl>
                                        <p:attrNameLst>
                                          <p:attrName>style.visibility</p:attrName>
                                        </p:attrNameLst>
                                      </p:cBhvr>
                                      <p:to>
                                        <p:strVal val="visible"/>
                                      </p:to>
                                    </p:set>
                                    <p:animEffect transition="in" filter="blinds(horizontal)">
                                      <p:cBhvr>
                                        <p:cTn id="11" dur="500"/>
                                        <p:tgtEl>
                                          <p:spTgt spid="1812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 calcmode="lin" valueType="num">
                                      <p:cBhvr additive="base">
                                        <p:cTn id="16"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 calcmode="lin" valueType="num">
                                      <p:cBhvr additive="base">
                                        <p:cTn id="22"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152400"/>
            <a:ext cx="8229600" cy="762000"/>
          </a:xfrm>
        </p:spPr>
        <p:txBody>
          <a:bodyPr/>
          <a:lstStyle/>
          <a:p>
            <a:r>
              <a:rPr lang="en-GB" altLang="en-US" sz="3600" b="1" u="sng" smtClean="0">
                <a:solidFill>
                  <a:schemeClr val="accent2"/>
                </a:solidFill>
                <a:cs typeface="Calibri" panose="020F0502020204030204" pitchFamily="34" charset="0"/>
              </a:rPr>
              <a:t>Which</a:t>
            </a:r>
            <a:r>
              <a:rPr lang="en-GB" altLang="en-US" sz="3600" b="1" smtClean="0">
                <a:solidFill>
                  <a:schemeClr val="accent2"/>
                </a:solidFill>
                <a:cs typeface="Calibri" panose="020F0502020204030204" pitchFamily="34" charset="0"/>
              </a:rPr>
              <a:t> instructions do apply?</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84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C0A234-09F0-4A8F-92E0-746997A84D31}" type="slidenum">
              <a:rPr lang="en-US" altLang="en-US" sz="1200" smtClean="0">
                <a:solidFill>
                  <a:srgbClr val="898989"/>
                </a:solidFill>
              </a:rPr>
              <a:pPr>
                <a:spcBef>
                  <a:spcPct val="0"/>
                </a:spcBef>
                <a:buFontTx/>
                <a:buNone/>
              </a:pPr>
              <a:t>8</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78486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110013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spcAft>
                <a:spcPts val="1800"/>
              </a:spcAft>
            </a:pPr>
            <a:r>
              <a:rPr lang="en-GB" altLang="en-US" sz="2000">
                <a:solidFill>
                  <a:schemeClr val="tx2"/>
                </a:solidFill>
                <a:latin typeface="Arial" panose="020B0604020202020204" pitchFamily="34" charset="0"/>
              </a:rPr>
              <a:t>The </a:t>
            </a:r>
            <a:r>
              <a:rPr lang="en-GB" altLang="en-US" sz="2000" b="1">
                <a:solidFill>
                  <a:schemeClr val="tx2"/>
                </a:solidFill>
                <a:latin typeface="Arial" panose="020B0604020202020204" pitchFamily="34" charset="0"/>
              </a:rPr>
              <a:t>Company Supervisor </a:t>
            </a:r>
            <a:r>
              <a:rPr lang="en-GB" altLang="en-US" sz="2000">
                <a:solidFill>
                  <a:schemeClr val="tx2"/>
                </a:solidFill>
                <a:latin typeface="Arial" panose="020B0604020202020204" pitchFamily="34" charset="0"/>
              </a:rPr>
              <a:t>and the </a:t>
            </a:r>
            <a:r>
              <a:rPr lang="en-GB" altLang="en-US" sz="2000" b="1">
                <a:solidFill>
                  <a:schemeClr val="tx2"/>
                </a:solidFill>
                <a:latin typeface="Arial" panose="020B0604020202020204" pitchFamily="34" charset="0"/>
              </a:rPr>
              <a:t>Contractor</a:t>
            </a:r>
            <a:r>
              <a:rPr lang="en-GB" altLang="en-US" sz="2000">
                <a:solidFill>
                  <a:schemeClr val="tx2"/>
                </a:solidFill>
                <a:latin typeface="Arial" panose="020B0604020202020204" pitchFamily="34" charset="0"/>
              </a:rPr>
              <a:t> are </a:t>
            </a:r>
            <a:r>
              <a:rPr lang="en-GB" altLang="en-US" sz="2000" u="sng">
                <a:solidFill>
                  <a:schemeClr val="tx2"/>
                </a:solidFill>
                <a:latin typeface="Arial" panose="020B0604020202020204" pitchFamily="34" charset="0"/>
              </a:rPr>
              <a:t>responsible</a:t>
            </a:r>
            <a:r>
              <a:rPr lang="en-GB" altLang="en-US" sz="2000">
                <a:solidFill>
                  <a:schemeClr val="tx2"/>
                </a:solidFill>
                <a:latin typeface="Arial" panose="020B0604020202020204" pitchFamily="34" charset="0"/>
              </a:rPr>
              <a:t> to take care that all works are implemented</a:t>
            </a:r>
          </a:p>
          <a:p>
            <a:pPr lvl="1" eaLnBrk="1">
              <a:spcBef>
                <a:spcPct val="0"/>
              </a:spcBef>
              <a:spcAft>
                <a:spcPts val="1800"/>
              </a:spcAft>
              <a:buFont typeface="Wingdings" panose="05000000000000000000" pitchFamily="2" charset="2"/>
              <a:buChar char="Ø"/>
            </a:pPr>
            <a:r>
              <a:rPr lang="en-GB" altLang="en-US" sz="2000">
                <a:solidFill>
                  <a:srgbClr val="C00000"/>
                </a:solidFill>
                <a:latin typeface="Arial" panose="020B0604020202020204" pitchFamily="34" charset="0"/>
              </a:rPr>
              <a:t>State-of-the-art </a:t>
            </a:r>
            <a:r>
              <a:rPr lang="en-GB" altLang="en-US" sz="1800" i="1">
                <a:solidFill>
                  <a:srgbClr val="C00000"/>
                </a:solidFill>
                <a:latin typeface="Arial" panose="020B0604020202020204" pitchFamily="34" charset="0"/>
              </a:rPr>
              <a:t>(materials, equipment, technologies)</a:t>
            </a:r>
            <a:endParaRPr lang="de-DE" altLang="en-US" sz="1800" i="1">
              <a:solidFill>
                <a:srgbClr val="C00000"/>
              </a:solidFill>
              <a:latin typeface="Arial" panose="020B0604020202020204" pitchFamily="34" charset="0"/>
            </a:endParaRPr>
          </a:p>
          <a:p>
            <a:pPr lvl="1" eaLnBrk="1">
              <a:spcBef>
                <a:spcPct val="0"/>
              </a:spcBef>
              <a:spcAft>
                <a:spcPts val="1800"/>
              </a:spcAft>
              <a:buFont typeface="Wingdings" panose="05000000000000000000" pitchFamily="2" charset="2"/>
              <a:buChar char="Ø"/>
            </a:pPr>
            <a:r>
              <a:rPr lang="en-GB" altLang="en-US" sz="2000">
                <a:solidFill>
                  <a:srgbClr val="C00000"/>
                </a:solidFill>
                <a:latin typeface="Arial" panose="020B0604020202020204" pitchFamily="34" charset="0"/>
              </a:rPr>
              <a:t>Reliable</a:t>
            </a:r>
            <a:r>
              <a:rPr lang="en-GB" altLang="en-US" sz="2000" i="1">
                <a:solidFill>
                  <a:srgbClr val="C00000"/>
                </a:solidFill>
                <a:latin typeface="Arial" panose="020B0604020202020204" pitchFamily="34" charset="0"/>
              </a:rPr>
              <a:t> </a:t>
            </a:r>
            <a:r>
              <a:rPr lang="en-GB" altLang="en-US" sz="1800" i="1">
                <a:solidFill>
                  <a:srgbClr val="C00000"/>
                </a:solidFill>
                <a:latin typeface="Arial" panose="020B0604020202020204" pitchFamily="34" charset="0"/>
              </a:rPr>
              <a:t>(honest, in-time, dedicated)</a:t>
            </a:r>
            <a:endParaRPr lang="de-DE" altLang="en-US" sz="1800" i="1">
              <a:solidFill>
                <a:srgbClr val="C00000"/>
              </a:solidFill>
              <a:latin typeface="Arial" panose="020B0604020202020204" pitchFamily="34" charset="0"/>
            </a:endParaRPr>
          </a:p>
          <a:p>
            <a:pPr lvl="1" eaLnBrk="1">
              <a:spcBef>
                <a:spcPct val="0"/>
              </a:spcBef>
              <a:spcAft>
                <a:spcPts val="1800"/>
              </a:spcAft>
              <a:buFont typeface="Wingdings" panose="05000000000000000000" pitchFamily="2" charset="2"/>
              <a:buChar char="Ø"/>
            </a:pPr>
            <a:r>
              <a:rPr lang="en-GB" altLang="en-US" sz="2000">
                <a:solidFill>
                  <a:srgbClr val="C00000"/>
                </a:solidFill>
                <a:latin typeface="Arial" panose="020B0604020202020204" pitchFamily="34" charset="0"/>
              </a:rPr>
              <a:t>According to technical drawings </a:t>
            </a:r>
            <a:r>
              <a:rPr lang="en-GB" altLang="en-US" sz="1800" i="1">
                <a:solidFill>
                  <a:srgbClr val="C00000"/>
                </a:solidFill>
                <a:latin typeface="Arial" panose="020B0604020202020204" pitchFamily="34" charset="0"/>
              </a:rPr>
              <a:t>(i.e. structural)</a:t>
            </a:r>
            <a:endParaRPr lang="de-DE" altLang="en-US" sz="1800" i="1">
              <a:solidFill>
                <a:srgbClr val="C00000"/>
              </a:solidFill>
              <a:latin typeface="Arial" panose="020B0604020202020204" pitchFamily="34" charset="0"/>
            </a:endParaRPr>
          </a:p>
          <a:p>
            <a:pPr lvl="1" eaLnBrk="1">
              <a:spcBef>
                <a:spcPct val="0"/>
              </a:spcBef>
              <a:spcAft>
                <a:spcPts val="1800"/>
              </a:spcAft>
              <a:buFont typeface="Wingdings" panose="05000000000000000000" pitchFamily="2" charset="2"/>
              <a:buChar char="Ø"/>
            </a:pPr>
            <a:r>
              <a:rPr lang="en-GB" altLang="en-US" sz="2000">
                <a:solidFill>
                  <a:srgbClr val="C00000"/>
                </a:solidFill>
                <a:latin typeface="Arial" panose="020B0604020202020204" pitchFamily="34" charset="0"/>
              </a:rPr>
              <a:t>According to technical specifications outlined in the bid document</a:t>
            </a:r>
            <a:endParaRPr lang="de-DE" altLang="en-US" sz="2000">
              <a:solidFill>
                <a:srgbClr val="C00000"/>
              </a:solidFill>
              <a:latin typeface="Arial" panose="020B0604020202020204" pitchFamily="34" charset="0"/>
            </a:endParaRPr>
          </a:p>
          <a:p>
            <a:pPr lvl="1" eaLnBrk="1">
              <a:spcBef>
                <a:spcPct val="0"/>
              </a:spcBef>
              <a:spcAft>
                <a:spcPts val="1800"/>
              </a:spcAft>
              <a:buFont typeface="Wingdings" panose="05000000000000000000" pitchFamily="2" charset="2"/>
              <a:buChar char="Ø"/>
            </a:pPr>
            <a:r>
              <a:rPr lang="en-GB" altLang="en-US" sz="2000">
                <a:solidFill>
                  <a:srgbClr val="C00000"/>
                </a:solidFill>
                <a:latin typeface="Arial" panose="020B0604020202020204" pitchFamily="34" charset="0"/>
              </a:rPr>
              <a:t>According to the information </a:t>
            </a:r>
            <a:br>
              <a:rPr lang="en-GB" altLang="en-US" sz="2000">
                <a:solidFill>
                  <a:srgbClr val="C00000"/>
                </a:solidFill>
                <a:latin typeface="Arial" panose="020B0604020202020204" pitchFamily="34" charset="0"/>
              </a:rPr>
            </a:br>
            <a:r>
              <a:rPr lang="en-GB" altLang="en-US" sz="2000">
                <a:solidFill>
                  <a:srgbClr val="C00000"/>
                </a:solidFill>
                <a:latin typeface="Arial" panose="020B0604020202020204" pitchFamily="34" charset="0"/>
              </a:rPr>
              <a:t>provided in the BoQ</a:t>
            </a:r>
          </a:p>
        </p:txBody>
      </p:sp>
      <p:pic>
        <p:nvPicPr>
          <p:cNvPr id="7" name="Grafik 6" descr="icon_main_responsibility.gif"/>
          <p:cNvPicPr>
            <a:picLocks noChangeAspect="1"/>
          </p:cNvPicPr>
          <p:nvPr/>
        </p:nvPicPr>
        <p:blipFill>
          <a:blip r:embed="rId3">
            <a:extLst>
              <a:ext uri="{28A0092B-C50C-407E-A947-70E740481C1C}">
                <a14:useLocalDpi xmlns:a14="http://schemas.microsoft.com/office/drawing/2010/main" val="0"/>
              </a:ext>
            </a:extLst>
          </a:blip>
          <a:srcRect l="3922" t="4103" r="5882"/>
          <a:stretch>
            <a:fillRect/>
          </a:stretch>
        </p:blipFill>
        <p:spPr bwMode="auto">
          <a:xfrm>
            <a:off x="6172200" y="3886200"/>
            <a:ext cx="17526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blinds(horizontal)">
                                      <p:cBhvr>
                                        <p:cTn id="11" dur="500"/>
                                        <p:tgtEl>
                                          <p:spTgt spid="9">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blinds(horizontal)">
                                      <p:cBhvr>
                                        <p:cTn id="19" dur="500"/>
                                        <p:tgtEl>
                                          <p:spTgt spid="9">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blinds(horizontal)">
                                      <p:cBhvr>
                                        <p:cTn id="24" dur="500"/>
                                        <p:tgtEl>
                                          <p:spTgt spid="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blinds(horizontal)">
                                      <p:cBhvr>
                                        <p:cTn id="29" dur="500"/>
                                        <p:tgtEl>
                                          <p:spTgt spid="9">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blinds(horizontal)">
                                      <p:cBhvr>
                                        <p:cTn id="34"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Drainage / bypass channel?</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658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A8FD86C-9CD9-493F-94BD-428615410D70}" type="slidenum">
              <a:rPr lang="en-US" altLang="en-US" sz="1200" smtClean="0">
                <a:solidFill>
                  <a:srgbClr val="898989"/>
                </a:solidFill>
              </a:rPr>
              <a:pPr>
                <a:spcBef>
                  <a:spcPct val="0"/>
                </a:spcBef>
                <a:buFontTx/>
                <a:buNone/>
              </a:pPr>
              <a:t>80</a:t>
            </a:fld>
            <a:endParaRPr lang="en-US" altLang="en-US" sz="1200" smtClean="0">
              <a:solidFill>
                <a:srgbClr val="898989"/>
              </a:solidFill>
            </a:endParaRPr>
          </a:p>
        </p:txBody>
      </p:sp>
      <p:sp>
        <p:nvSpPr>
          <p:cNvPr id="9" name="Textfeld 8"/>
          <p:cNvSpPr txBox="1">
            <a:spLocks noChangeArrowheads="1"/>
          </p:cNvSpPr>
          <p:nvPr/>
        </p:nvSpPr>
        <p:spPr bwMode="auto">
          <a:xfrm>
            <a:off x="304800" y="958850"/>
            <a:ext cx="8305800" cy="347821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Soakage of the filter beds is routed via drainage pipes (0.5% slope) into drainage channel</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Running in between the two filter beds</a:t>
            </a: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Construct the channel with a </a:t>
            </a:r>
            <a:r>
              <a:rPr lang="en-GB" altLang="en-US" sz="2000" b="1" dirty="0">
                <a:solidFill>
                  <a:srgbClr val="C00000"/>
                </a:solidFill>
                <a:latin typeface="Arial" charset="0"/>
                <a:cs typeface="Arial" charset="0"/>
              </a:rPr>
              <a:t>slope of 1% </a:t>
            </a:r>
            <a:r>
              <a:rPr lang="en-GB" altLang="en-US" sz="2000" dirty="0">
                <a:solidFill>
                  <a:srgbClr val="C00000"/>
                </a:solidFill>
                <a:latin typeface="Arial" charset="0"/>
                <a:cs typeface="Arial" charset="0"/>
              </a:rPr>
              <a:t>to avoid clogging</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Used as </a:t>
            </a:r>
            <a:r>
              <a:rPr lang="en-GB" altLang="en-US" sz="2000" b="1" dirty="0">
                <a:solidFill>
                  <a:schemeClr val="tx2"/>
                </a:solidFill>
                <a:latin typeface="Arial" charset="0"/>
                <a:cs typeface="Arial" charset="0"/>
              </a:rPr>
              <a:t>bypass</a:t>
            </a:r>
            <a:r>
              <a:rPr lang="en-GB" altLang="en-US" sz="2000" dirty="0">
                <a:solidFill>
                  <a:schemeClr val="tx2"/>
                </a:solidFill>
                <a:latin typeface="Arial" charset="0"/>
                <a:cs typeface="Arial" charset="0"/>
              </a:rPr>
              <a:t> (if both beds are closed down for any reason)</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Channel is </a:t>
            </a:r>
            <a:r>
              <a:rPr lang="en-GB" altLang="en-US" sz="2000" b="1" dirty="0">
                <a:solidFill>
                  <a:schemeClr val="tx2"/>
                </a:solidFill>
                <a:latin typeface="Arial" charset="0"/>
                <a:cs typeface="Arial" charset="0"/>
              </a:rPr>
              <a:t>covered</a:t>
            </a:r>
            <a:r>
              <a:rPr lang="en-GB" altLang="en-US" sz="2000" dirty="0">
                <a:solidFill>
                  <a:schemeClr val="tx2"/>
                </a:solidFill>
                <a:latin typeface="Arial" charset="0"/>
                <a:cs typeface="Arial" charset="0"/>
              </a:rPr>
              <a:t> by precast concrete covers</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Y10 lifting handle rings to provide easy access for cleaning</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Do not exceed 600mm x 600mm x 50mm for weight reasons</a:t>
            </a:r>
            <a:endParaRPr lang="de-DE" altLang="en-US" sz="2000" dirty="0">
              <a:solidFill>
                <a:srgbClr val="C00000"/>
              </a:solidFill>
              <a:latin typeface="Arial" charset="0"/>
              <a:cs typeface="Arial" charset="0"/>
            </a:endParaRPr>
          </a:p>
        </p:txBody>
      </p:sp>
      <p:sp>
        <p:nvSpPr>
          <p:cNvPr id="1658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89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89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89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89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89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90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90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90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90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90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90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9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90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90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90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59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65911"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343400"/>
            <a:ext cx="41529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 calcmode="lin" valueType="num">
                                      <p:cBhvr additive="base">
                                        <p:cTn id="2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additive="base">
                                        <p:cTn id="2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Effluent pipe?</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679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4F1F06D-A7A2-47D7-BB31-D052AC802433}" type="slidenum">
              <a:rPr lang="en-US" altLang="en-US" sz="1200" smtClean="0">
                <a:solidFill>
                  <a:srgbClr val="898989"/>
                </a:solidFill>
              </a:rPr>
              <a:pPr>
                <a:spcBef>
                  <a:spcPct val="0"/>
                </a:spcBef>
                <a:buFontTx/>
                <a:buNone/>
              </a:pPr>
              <a:t>81</a:t>
            </a:fld>
            <a:endParaRPr lang="en-US" altLang="en-US" sz="1200" smtClean="0">
              <a:solidFill>
                <a:srgbClr val="898989"/>
              </a:solidFill>
            </a:endParaRPr>
          </a:p>
        </p:txBody>
      </p:sp>
      <p:sp>
        <p:nvSpPr>
          <p:cNvPr id="9" name="Textfeld 8"/>
          <p:cNvSpPr txBox="1">
            <a:spLocks noChangeArrowheads="1"/>
          </p:cNvSpPr>
          <p:nvPr/>
        </p:nvSpPr>
        <p:spPr bwMode="auto">
          <a:xfrm>
            <a:off x="304800" y="958850"/>
            <a:ext cx="8305800" cy="347821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b="1" dirty="0">
                <a:solidFill>
                  <a:schemeClr val="tx2"/>
                </a:solidFill>
                <a:latin typeface="Arial" charset="0"/>
                <a:cs typeface="Arial" charset="0"/>
              </a:rPr>
              <a:t>Inspection chamber </a:t>
            </a:r>
            <a:r>
              <a:rPr lang="en-GB" altLang="en-US" sz="2000" dirty="0">
                <a:solidFill>
                  <a:schemeClr val="tx2"/>
                </a:solidFill>
                <a:latin typeface="Arial" charset="0"/>
                <a:cs typeface="Arial" charset="0"/>
              </a:rPr>
              <a:t>is placed at the end of the drainage channel</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From this chamber the effluent shall be routed through a </a:t>
            </a:r>
            <a:r>
              <a:rPr lang="en-GB" altLang="en-US" sz="2000" b="1" dirty="0">
                <a:solidFill>
                  <a:schemeClr val="tx2"/>
                </a:solidFill>
                <a:latin typeface="Arial" charset="0"/>
                <a:cs typeface="Arial" charset="0"/>
              </a:rPr>
              <a:t>DN100 </a:t>
            </a:r>
            <a:r>
              <a:rPr lang="en-GB" altLang="en-US" sz="2000" b="1" dirty="0" err="1">
                <a:solidFill>
                  <a:schemeClr val="tx2"/>
                </a:solidFill>
                <a:latin typeface="Arial" charset="0"/>
                <a:cs typeface="Arial" charset="0"/>
              </a:rPr>
              <a:t>uPVC</a:t>
            </a:r>
            <a:r>
              <a:rPr lang="en-GB" altLang="en-US" sz="2000" b="1" dirty="0">
                <a:solidFill>
                  <a:schemeClr val="tx2"/>
                </a:solidFill>
                <a:latin typeface="Arial" charset="0"/>
                <a:cs typeface="Arial" charset="0"/>
              </a:rPr>
              <a:t> pipe</a:t>
            </a:r>
            <a:r>
              <a:rPr lang="en-GB" altLang="en-US" sz="2000" dirty="0">
                <a:solidFill>
                  <a:schemeClr val="tx2"/>
                </a:solidFill>
                <a:latin typeface="Arial" charset="0"/>
                <a:cs typeface="Arial" charset="0"/>
              </a:rPr>
              <a:t> towards the receiving water body (i.e. a river or trench)</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Lay pipe with at least </a:t>
            </a:r>
            <a:r>
              <a:rPr lang="en-GB" altLang="en-US" sz="2000" b="1" dirty="0">
                <a:solidFill>
                  <a:srgbClr val="C00000"/>
                </a:solidFill>
                <a:latin typeface="Arial" charset="0"/>
                <a:cs typeface="Arial" charset="0"/>
              </a:rPr>
              <a:t>0.5% slope </a:t>
            </a:r>
            <a:r>
              <a:rPr lang="en-GB" altLang="en-US" sz="2000" dirty="0">
                <a:solidFill>
                  <a:srgbClr val="C00000"/>
                </a:solidFill>
                <a:latin typeface="Arial" charset="0"/>
                <a:cs typeface="Arial" charset="0"/>
              </a:rPr>
              <a:t>(1% if topography allows)</a:t>
            </a:r>
            <a:endParaRPr lang="de-DE" altLang="en-US" sz="2000"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Place inspection chambers every </a:t>
            </a:r>
            <a:r>
              <a:rPr lang="en-GB" altLang="en-US" sz="2000" b="1" dirty="0">
                <a:solidFill>
                  <a:srgbClr val="C00000"/>
                </a:solidFill>
                <a:latin typeface="Arial" charset="0"/>
                <a:cs typeface="Arial" charset="0"/>
              </a:rPr>
              <a:t>25 meters </a:t>
            </a:r>
            <a:r>
              <a:rPr lang="en-GB" altLang="en-US" sz="2000" dirty="0">
                <a:solidFill>
                  <a:srgbClr val="C00000"/>
                </a:solidFill>
                <a:latin typeface="Arial" charset="0"/>
                <a:cs typeface="Arial" charset="0"/>
              </a:rPr>
              <a:t>to allow access to the pipe system for cleaning in case of any clogging</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Use </a:t>
            </a:r>
            <a:r>
              <a:rPr lang="en-GB" altLang="en-US" sz="2000" b="1" dirty="0">
                <a:solidFill>
                  <a:srgbClr val="C00000"/>
                </a:solidFill>
                <a:latin typeface="Arial" charset="0"/>
                <a:cs typeface="Arial" charset="0"/>
              </a:rPr>
              <a:t>standard inspection chambers </a:t>
            </a:r>
            <a:r>
              <a:rPr lang="en-GB" altLang="en-US" sz="2000" dirty="0">
                <a:solidFill>
                  <a:srgbClr val="C00000"/>
                </a:solidFill>
                <a:latin typeface="Arial" charset="0"/>
                <a:cs typeface="Arial" charset="0"/>
              </a:rPr>
              <a:t>with the dimension of 1200mm x 825mm, covered with 600mm x 450mm x 50mm PVC covers</a:t>
            </a:r>
            <a:endParaRPr lang="de-DE" altLang="en-US" sz="2000" dirty="0">
              <a:solidFill>
                <a:srgbClr val="C00000"/>
              </a:solidFill>
              <a:latin typeface="Arial" charset="0"/>
              <a:cs typeface="Arial" charset="0"/>
            </a:endParaRPr>
          </a:p>
        </p:txBody>
      </p:sp>
      <p:sp>
        <p:nvSpPr>
          <p:cNvPr id="16794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4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4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4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47"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4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4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5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5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5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5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5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5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6795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8637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343400"/>
            <a:ext cx="318135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3" presetClass="entr" presetSubtype="10" fill="hold" nodeType="withEffect">
                                  <p:stCondLst>
                                    <p:cond delay="0"/>
                                  </p:stCondLst>
                                  <p:childTnLst>
                                    <p:set>
                                      <p:cBhvr>
                                        <p:cTn id="26" dur="1" fill="hold">
                                          <p:stCondLst>
                                            <p:cond delay="0"/>
                                          </p:stCondLst>
                                        </p:cTn>
                                        <p:tgtEl>
                                          <p:spTgt spid="186371"/>
                                        </p:tgtEl>
                                        <p:attrNameLst>
                                          <p:attrName>style.visibility</p:attrName>
                                        </p:attrNameLst>
                                      </p:cBhvr>
                                      <p:to>
                                        <p:strVal val="visible"/>
                                      </p:to>
                                    </p:set>
                                    <p:animEffect transition="in" filter="blinds(horizontal)">
                                      <p:cBhvr>
                                        <p:cTn id="27" dur="500"/>
                                        <p:tgtEl>
                                          <p:spTgt spid="186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304800" y="2209800"/>
            <a:ext cx="8229600" cy="762000"/>
          </a:xfrm>
        </p:spPr>
        <p:txBody>
          <a:bodyPr/>
          <a:lstStyle/>
          <a:p>
            <a:r>
              <a:rPr lang="en-GB" altLang="en-US" sz="3600" b="1" smtClean="0">
                <a:solidFill>
                  <a:schemeClr val="tx2"/>
                </a:solidFill>
                <a:cs typeface="Calibri" panose="020F0502020204030204" pitchFamily="34" charset="0"/>
              </a:rPr>
              <a:t>Sludge Drying Reed Bed</a:t>
            </a:r>
            <a:br>
              <a:rPr lang="en-GB" altLang="en-US" sz="3600" b="1" smtClean="0">
                <a:solidFill>
                  <a:schemeClr val="tx2"/>
                </a:solidFill>
                <a:cs typeface="Calibri" panose="020F0502020204030204" pitchFamily="34" charset="0"/>
              </a:rPr>
            </a:br>
            <a:r>
              <a:rPr lang="en-GB" altLang="en-US" sz="3600" b="1" smtClean="0">
                <a:solidFill>
                  <a:schemeClr val="tx2"/>
                </a:solidFill>
                <a:cs typeface="Calibri" panose="020F0502020204030204" pitchFamily="34" charset="0"/>
              </a:rPr>
              <a:t>(SDRB)</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699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55642A-F9FC-48F5-99E3-D5E8FC98D669}" type="slidenum">
              <a:rPr lang="en-US" altLang="en-US" sz="1200" smtClean="0">
                <a:solidFill>
                  <a:srgbClr val="898989"/>
                </a:solidFill>
              </a:rPr>
              <a:pPr>
                <a:spcBef>
                  <a:spcPct val="0"/>
                </a:spcBef>
                <a:buFontTx/>
                <a:buNone/>
              </a:pPr>
              <a:t>82</a:t>
            </a:fld>
            <a:endParaRPr lang="en-US" alt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18" descr="SDRB with exhauster.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14800"/>
            <a:ext cx="69024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5"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Level?</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7203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123C6C-C7FE-47BA-A35B-F52BD39515E6}" type="slidenum">
              <a:rPr lang="en-US" altLang="en-US" sz="1200" smtClean="0">
                <a:solidFill>
                  <a:srgbClr val="898989"/>
                </a:solidFill>
              </a:rPr>
              <a:pPr>
                <a:spcBef>
                  <a:spcPct val="0"/>
                </a:spcBef>
                <a:buFontTx/>
                <a:buNone/>
              </a:pPr>
              <a:t>83</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301625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US" altLang="en-US" sz="2000" dirty="0">
                <a:solidFill>
                  <a:schemeClr val="tx2"/>
                </a:solidFill>
                <a:latin typeface="Arial" charset="0"/>
                <a:cs typeface="Arial" charset="0"/>
              </a:rPr>
              <a:t>Level depends on the level of a nearby treatment module</a:t>
            </a:r>
          </a:p>
          <a:p>
            <a:pPr marL="642938" lvl="1" indent="-357188" eaLnBrk="1">
              <a:spcAft>
                <a:spcPts val="1200"/>
              </a:spcAft>
              <a:buFont typeface="Wingdings" pitchFamily="2" charset="2"/>
              <a:buChar char="ü"/>
              <a:defRPr/>
            </a:pPr>
            <a:r>
              <a:rPr lang="en-US" altLang="en-US" sz="2000" dirty="0">
                <a:solidFill>
                  <a:srgbClr val="C00000"/>
                </a:solidFill>
                <a:latin typeface="Arial" charset="0"/>
                <a:cs typeface="Arial" charset="0"/>
              </a:rPr>
              <a:t>Ensure a slope of min 0.5% in the connecting pipe</a:t>
            </a:r>
          </a:p>
          <a:p>
            <a:pPr marL="642938" lvl="1" indent="-357188" eaLnBrk="1">
              <a:spcAft>
                <a:spcPts val="1200"/>
              </a:spcAft>
              <a:buFont typeface="Wingdings" pitchFamily="2" charset="2"/>
              <a:buChar char="ü"/>
              <a:defRPr/>
            </a:pPr>
            <a:r>
              <a:rPr lang="en-US" altLang="en-US" sz="2000" b="1" dirty="0">
                <a:solidFill>
                  <a:srgbClr val="C00000"/>
                </a:solidFill>
                <a:latin typeface="Arial" charset="0"/>
                <a:cs typeface="Arial" charset="0"/>
              </a:rPr>
              <a:t>Backfill</a:t>
            </a:r>
            <a:r>
              <a:rPr lang="en-US" altLang="en-US" sz="2000" dirty="0">
                <a:solidFill>
                  <a:srgbClr val="C00000"/>
                </a:solidFill>
                <a:latin typeface="Arial" charset="0"/>
                <a:cs typeface="Arial" charset="0"/>
              </a:rPr>
              <a:t> if required as per existing ground level</a:t>
            </a:r>
          </a:p>
          <a:p>
            <a:pPr marL="357188" lvl="1" indent="-357188" eaLnBrk="1">
              <a:spcAft>
                <a:spcPts val="1200"/>
              </a:spcAft>
              <a:buFont typeface="Arial" charset="0"/>
              <a:buChar char="•"/>
              <a:defRPr/>
            </a:pPr>
            <a:r>
              <a:rPr lang="en-US" altLang="en-US" sz="2000" dirty="0">
                <a:solidFill>
                  <a:schemeClr val="tx2"/>
                </a:solidFill>
                <a:latin typeface="Arial" charset="0"/>
                <a:cs typeface="Arial" charset="0"/>
              </a:rPr>
              <a:t>A parking area / ramp might be required</a:t>
            </a:r>
          </a:p>
          <a:p>
            <a:pPr marL="642938" lvl="1" indent="-357188" eaLnBrk="1">
              <a:spcAft>
                <a:spcPts val="1200"/>
              </a:spcAft>
              <a:buFont typeface="Wingdings" pitchFamily="2" charset="2"/>
              <a:buChar char="ü"/>
              <a:defRPr/>
            </a:pPr>
            <a:r>
              <a:rPr lang="en-US" altLang="en-US" sz="2000" b="1" dirty="0">
                <a:solidFill>
                  <a:srgbClr val="C00000"/>
                </a:solidFill>
                <a:latin typeface="Arial" charset="0"/>
                <a:cs typeface="Arial" charset="0"/>
              </a:rPr>
              <a:t>Horizontal</a:t>
            </a:r>
            <a:r>
              <a:rPr lang="en-US" altLang="en-US" sz="2000" dirty="0">
                <a:solidFill>
                  <a:srgbClr val="C00000"/>
                </a:solidFill>
                <a:latin typeface="Arial" charset="0"/>
                <a:cs typeface="Arial" charset="0"/>
              </a:rPr>
              <a:t> to ensure that exhausters can be emptied by gravity</a:t>
            </a:r>
          </a:p>
          <a:p>
            <a:pPr marL="642938" lvl="1" indent="-357188" eaLnBrk="1">
              <a:spcAft>
                <a:spcPts val="1200"/>
              </a:spcAft>
              <a:buFont typeface="Wingdings" pitchFamily="2" charset="2"/>
              <a:buChar char="ü"/>
              <a:defRPr/>
            </a:pPr>
            <a:r>
              <a:rPr lang="en-US" altLang="en-US" sz="2000" dirty="0">
                <a:solidFill>
                  <a:srgbClr val="C00000"/>
                </a:solidFill>
                <a:latin typeface="Arial" charset="0"/>
                <a:cs typeface="Arial" charset="0"/>
              </a:rPr>
              <a:t>Height must ensure that the truck outlet is </a:t>
            </a:r>
            <a:r>
              <a:rPr lang="en-US" altLang="en-US" sz="2000" b="1" dirty="0">
                <a:solidFill>
                  <a:srgbClr val="C00000"/>
                </a:solidFill>
                <a:latin typeface="Arial" charset="0"/>
                <a:cs typeface="Arial" charset="0"/>
              </a:rPr>
              <a:t>higher than the surface </a:t>
            </a:r>
            <a:r>
              <a:rPr lang="en-US" altLang="en-US" sz="2000" dirty="0">
                <a:solidFill>
                  <a:srgbClr val="C00000"/>
                </a:solidFill>
                <a:latin typeface="Arial" charset="0"/>
                <a:cs typeface="Arial" charset="0"/>
              </a:rPr>
              <a:t>of the SDRB</a:t>
            </a:r>
            <a:endParaRPr lang="en-US" altLang="en-US" sz="2000" dirty="0">
              <a:solidFill>
                <a:schemeClr val="tx2"/>
              </a:solidFill>
              <a:latin typeface="Arial" charset="0"/>
              <a:cs typeface="Arial" charset="0"/>
            </a:endParaRPr>
          </a:p>
        </p:txBody>
      </p:sp>
      <p:sp>
        <p:nvSpPr>
          <p:cNvPr id="17203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71682" name="Text Box 102"/>
          <p:cNvSpPr txBox="1">
            <a:spLocks noChangeArrowheads="1"/>
          </p:cNvSpPr>
          <p:nvPr/>
        </p:nvSpPr>
        <p:spPr bwMode="auto">
          <a:xfrm>
            <a:off x="2667000" y="5257800"/>
            <a:ext cx="1223963"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000"/>
              </a:spcAft>
              <a:buFontTx/>
              <a:buNone/>
            </a:pPr>
            <a:r>
              <a:rPr lang="en-GB" altLang="en-US" sz="1600"/>
              <a:t>0% slope</a:t>
            </a: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2" presetClass="entr" presetSubtype="4" fill="hold" nodeType="with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 calcmode="lin" valueType="num">
                                      <p:cBhvr additive="base">
                                        <p:cTn id="20"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2" presetID="3" presetClass="entr" presetSubtype="10" fill="hold" grpId="0" nodeType="withEffect">
                                  <p:stCondLst>
                                    <p:cond delay="0"/>
                                  </p:stCondLst>
                                  <p:childTnLst>
                                    <p:set>
                                      <p:cBhvr>
                                        <p:cTn id="23" dur="1" fill="hold">
                                          <p:stCondLst>
                                            <p:cond delay="0"/>
                                          </p:stCondLst>
                                        </p:cTn>
                                        <p:tgtEl>
                                          <p:spTgt spid="71682"/>
                                        </p:tgtEl>
                                        <p:attrNameLst>
                                          <p:attrName>style.visibility</p:attrName>
                                        </p:attrNameLst>
                                      </p:cBhvr>
                                      <p:to>
                                        <p:strVal val="visible"/>
                                      </p:to>
                                    </p:set>
                                    <p:animEffect transition="in" filter="blinds(horizontal)">
                                      <p:cBhvr>
                                        <p:cTn id="24" dur="500"/>
                                        <p:tgtEl>
                                          <p:spTgt spid="7168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 calcmode="lin" valueType="num">
                                      <p:cBhvr additive="base">
                                        <p:cTn id="2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Slope of ground and drainage pipes?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740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C30B0E6-C849-4D6E-A79A-CD356FE83434}" type="slidenum">
              <a:rPr lang="en-US" altLang="en-US" sz="1200" smtClean="0">
                <a:solidFill>
                  <a:srgbClr val="898989"/>
                </a:solidFill>
              </a:rPr>
              <a:pPr>
                <a:spcBef>
                  <a:spcPct val="0"/>
                </a:spcBef>
                <a:buFontTx/>
                <a:buNone/>
              </a:pPr>
              <a:t>84</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163195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Soakage is drained from the ground towards a collection pipe</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Provide ≥</a:t>
            </a:r>
            <a:r>
              <a:rPr lang="en-GB" altLang="en-US" sz="2000" b="1" dirty="0">
                <a:solidFill>
                  <a:srgbClr val="C00000"/>
                </a:solidFill>
                <a:latin typeface="Arial" charset="0"/>
                <a:cs typeface="Arial" charset="0"/>
              </a:rPr>
              <a:t>0.5% slope </a:t>
            </a:r>
            <a:r>
              <a:rPr lang="en-GB" altLang="en-US" sz="2000" dirty="0">
                <a:solidFill>
                  <a:srgbClr val="C00000"/>
                </a:solidFill>
                <a:latin typeface="Arial" charset="0"/>
                <a:cs typeface="Arial" charset="0"/>
              </a:rPr>
              <a:t>in the drainage pipes to allow for gravity flow</a:t>
            </a:r>
          </a:p>
          <a:p>
            <a:pPr marL="642938" lvl="1" indent="-357188" eaLnBrk="1">
              <a:spcAft>
                <a:spcPts val="1200"/>
              </a:spcAft>
              <a:buFont typeface="Wingdings" pitchFamily="2" charset="2"/>
              <a:buChar char="ü"/>
              <a:defRPr/>
            </a:pPr>
            <a:r>
              <a:rPr lang="en-GB" altLang="en-US" sz="2000" dirty="0">
                <a:solidFill>
                  <a:srgbClr val="C00000"/>
                </a:solidFill>
                <a:latin typeface="Arial" charset="0"/>
                <a:cs typeface="Arial" charset="0"/>
              </a:rPr>
              <a:t>Build ground of the drying chambers with a </a:t>
            </a:r>
            <a:r>
              <a:rPr lang="en-GB" altLang="en-US" sz="2000" b="1" dirty="0">
                <a:solidFill>
                  <a:srgbClr val="C00000"/>
                </a:solidFill>
                <a:latin typeface="Arial" charset="0"/>
                <a:cs typeface="Arial" charset="0"/>
              </a:rPr>
              <a:t>5% slope </a:t>
            </a:r>
            <a:r>
              <a:rPr lang="en-GB" altLang="en-US" sz="2000" dirty="0">
                <a:solidFill>
                  <a:srgbClr val="C00000"/>
                </a:solidFill>
                <a:latin typeface="Arial" charset="0"/>
                <a:cs typeface="Arial" charset="0"/>
              </a:rPr>
              <a:t>towards the drainage pipe to allow easy collection of the soakage</a:t>
            </a:r>
            <a:endParaRPr lang="en-US" altLang="en-US" sz="2000" dirty="0">
              <a:solidFill>
                <a:schemeClr val="tx2"/>
              </a:solidFill>
              <a:latin typeface="Arial" charset="0"/>
              <a:cs typeface="Arial" charset="0"/>
            </a:endParaRPr>
          </a:p>
        </p:txBody>
      </p:sp>
      <p:sp>
        <p:nvSpPr>
          <p:cNvPr id="1740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7408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74088"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438400"/>
            <a:ext cx="38862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AutoShape 283"/>
          <p:cNvSpPr>
            <a:spLocks noChangeArrowheads="1"/>
          </p:cNvSpPr>
          <p:nvPr/>
        </p:nvSpPr>
        <p:spPr bwMode="auto">
          <a:xfrm rot="16200000" flipH="1">
            <a:off x="2905919" y="3429794"/>
            <a:ext cx="406400" cy="201612"/>
          </a:xfrm>
          <a:prstGeom prst="rightArrow">
            <a:avLst>
              <a:gd name="adj1" fmla="val 50000"/>
              <a:gd name="adj2" fmla="val 50394"/>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0468" name="AutoShape 284"/>
          <p:cNvSpPr>
            <a:spLocks noChangeArrowheads="1"/>
          </p:cNvSpPr>
          <p:nvPr/>
        </p:nvSpPr>
        <p:spPr bwMode="auto">
          <a:xfrm rot="16200000" flipH="1">
            <a:off x="3860007" y="3417093"/>
            <a:ext cx="406400" cy="201613"/>
          </a:xfrm>
          <a:prstGeom prst="rightArrow">
            <a:avLst>
              <a:gd name="adj1" fmla="val 50000"/>
              <a:gd name="adj2" fmla="val 50394"/>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0469" name="AutoShape 285"/>
          <p:cNvSpPr>
            <a:spLocks noChangeArrowheads="1"/>
          </p:cNvSpPr>
          <p:nvPr/>
        </p:nvSpPr>
        <p:spPr bwMode="auto">
          <a:xfrm rot="16200000" flipH="1">
            <a:off x="4803776" y="3405187"/>
            <a:ext cx="404812" cy="201613"/>
          </a:xfrm>
          <a:prstGeom prst="rightArrow">
            <a:avLst>
              <a:gd name="adj1" fmla="val 50000"/>
              <a:gd name="adj2" fmla="val 50197"/>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0470" name="AutoShape 286"/>
          <p:cNvSpPr>
            <a:spLocks noChangeArrowheads="1"/>
          </p:cNvSpPr>
          <p:nvPr/>
        </p:nvSpPr>
        <p:spPr bwMode="auto">
          <a:xfrm rot="16200000" flipH="1">
            <a:off x="5747544" y="3401219"/>
            <a:ext cx="404812" cy="203200"/>
          </a:xfrm>
          <a:prstGeom prst="rightArrow">
            <a:avLst>
              <a:gd name="adj1" fmla="val 50000"/>
              <a:gd name="adj2" fmla="val 49805"/>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74093" name="AutoShape 287"/>
          <p:cNvSpPr>
            <a:spLocks noChangeArrowheads="1"/>
          </p:cNvSpPr>
          <p:nvPr/>
        </p:nvSpPr>
        <p:spPr bwMode="auto">
          <a:xfrm rot="10800000" flipH="1">
            <a:off x="3381375" y="4608513"/>
            <a:ext cx="381000" cy="190500"/>
          </a:xfrm>
          <a:prstGeom prst="rightArrow">
            <a:avLst>
              <a:gd name="adj1" fmla="val 50000"/>
              <a:gd name="adj2" fmla="val 50000"/>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74094" name="AutoShape 288"/>
          <p:cNvSpPr>
            <a:spLocks noChangeArrowheads="1"/>
          </p:cNvSpPr>
          <p:nvPr/>
        </p:nvSpPr>
        <p:spPr bwMode="auto">
          <a:xfrm rot="10800000" flipH="1">
            <a:off x="4343400" y="4621213"/>
            <a:ext cx="381000" cy="188912"/>
          </a:xfrm>
          <a:prstGeom prst="rightArrow">
            <a:avLst>
              <a:gd name="adj1" fmla="val 50000"/>
              <a:gd name="adj2" fmla="val 50420"/>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74095" name="AutoShape 289"/>
          <p:cNvSpPr>
            <a:spLocks noChangeArrowheads="1"/>
          </p:cNvSpPr>
          <p:nvPr/>
        </p:nvSpPr>
        <p:spPr bwMode="auto">
          <a:xfrm rot="10800000" flipH="1">
            <a:off x="5286375" y="4606925"/>
            <a:ext cx="381000" cy="190500"/>
          </a:xfrm>
          <a:prstGeom prst="rightArrow">
            <a:avLst>
              <a:gd name="adj1" fmla="val 50000"/>
              <a:gd name="adj2" fmla="val 50000"/>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74096" name="AutoShape 290"/>
          <p:cNvSpPr>
            <a:spLocks noChangeArrowheads="1"/>
          </p:cNvSpPr>
          <p:nvPr/>
        </p:nvSpPr>
        <p:spPr bwMode="auto">
          <a:xfrm rot="10800000" flipH="1">
            <a:off x="6248400" y="4608513"/>
            <a:ext cx="381000" cy="190500"/>
          </a:xfrm>
          <a:prstGeom prst="rightArrow">
            <a:avLst>
              <a:gd name="adj1" fmla="val 50000"/>
              <a:gd name="adj2" fmla="val 50000"/>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0475" name="AutoShape 291"/>
          <p:cNvSpPr>
            <a:spLocks noChangeArrowheads="1"/>
          </p:cNvSpPr>
          <p:nvPr/>
        </p:nvSpPr>
        <p:spPr bwMode="auto">
          <a:xfrm rot="10800000" flipH="1">
            <a:off x="2743200" y="31273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0476" name="AutoShape 292"/>
          <p:cNvSpPr>
            <a:spLocks noChangeArrowheads="1"/>
          </p:cNvSpPr>
          <p:nvPr/>
        </p:nvSpPr>
        <p:spPr bwMode="auto">
          <a:xfrm rot="10800000" flipH="1">
            <a:off x="2743200" y="2590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0477" name="AutoShape 293"/>
          <p:cNvSpPr>
            <a:spLocks noChangeArrowheads="1"/>
          </p:cNvSpPr>
          <p:nvPr/>
        </p:nvSpPr>
        <p:spPr bwMode="auto">
          <a:xfrm rot="10800000" flipH="1">
            <a:off x="2743200" y="3733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0478" name="AutoShape 294"/>
          <p:cNvSpPr>
            <a:spLocks noChangeArrowheads="1"/>
          </p:cNvSpPr>
          <p:nvPr/>
        </p:nvSpPr>
        <p:spPr bwMode="auto">
          <a:xfrm rot="10800000" flipH="1">
            <a:off x="2743200" y="43084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0479" name="AutoShape 319"/>
          <p:cNvSpPr>
            <a:spLocks noChangeArrowheads="1"/>
          </p:cNvSpPr>
          <p:nvPr/>
        </p:nvSpPr>
        <p:spPr bwMode="auto">
          <a:xfrm flipH="1">
            <a:off x="3200400" y="31273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0480" name="AutoShape 320"/>
          <p:cNvSpPr>
            <a:spLocks noChangeArrowheads="1"/>
          </p:cNvSpPr>
          <p:nvPr/>
        </p:nvSpPr>
        <p:spPr bwMode="auto">
          <a:xfrm flipH="1">
            <a:off x="3200400" y="2590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0481" name="AutoShape 321"/>
          <p:cNvSpPr>
            <a:spLocks noChangeArrowheads="1"/>
          </p:cNvSpPr>
          <p:nvPr/>
        </p:nvSpPr>
        <p:spPr bwMode="auto">
          <a:xfrm flipH="1">
            <a:off x="3200400" y="3733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0482" name="AutoShape 322"/>
          <p:cNvSpPr>
            <a:spLocks noChangeArrowheads="1"/>
          </p:cNvSpPr>
          <p:nvPr/>
        </p:nvSpPr>
        <p:spPr bwMode="auto">
          <a:xfrm flipH="1">
            <a:off x="3200400" y="43084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7" name="AutoShape 291"/>
          <p:cNvSpPr>
            <a:spLocks noChangeArrowheads="1"/>
          </p:cNvSpPr>
          <p:nvPr/>
        </p:nvSpPr>
        <p:spPr bwMode="auto">
          <a:xfrm rot="10800000" flipH="1">
            <a:off x="3692525" y="31273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8" name="AutoShape 292"/>
          <p:cNvSpPr>
            <a:spLocks noChangeArrowheads="1"/>
          </p:cNvSpPr>
          <p:nvPr/>
        </p:nvSpPr>
        <p:spPr bwMode="auto">
          <a:xfrm rot="10800000" flipH="1">
            <a:off x="3692525" y="2590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9" name="AutoShape 293"/>
          <p:cNvSpPr>
            <a:spLocks noChangeArrowheads="1"/>
          </p:cNvSpPr>
          <p:nvPr/>
        </p:nvSpPr>
        <p:spPr bwMode="auto">
          <a:xfrm rot="10800000" flipH="1">
            <a:off x="3692525" y="3733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30" name="AutoShape 294"/>
          <p:cNvSpPr>
            <a:spLocks noChangeArrowheads="1"/>
          </p:cNvSpPr>
          <p:nvPr/>
        </p:nvSpPr>
        <p:spPr bwMode="auto">
          <a:xfrm rot="10800000" flipH="1">
            <a:off x="3692525" y="43084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31" name="AutoShape 319"/>
          <p:cNvSpPr>
            <a:spLocks noChangeArrowheads="1"/>
          </p:cNvSpPr>
          <p:nvPr/>
        </p:nvSpPr>
        <p:spPr bwMode="auto">
          <a:xfrm flipH="1">
            <a:off x="4149725" y="31273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32" name="AutoShape 320"/>
          <p:cNvSpPr>
            <a:spLocks noChangeArrowheads="1"/>
          </p:cNvSpPr>
          <p:nvPr/>
        </p:nvSpPr>
        <p:spPr bwMode="auto">
          <a:xfrm flipH="1">
            <a:off x="4149725" y="2590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33" name="AutoShape 321"/>
          <p:cNvSpPr>
            <a:spLocks noChangeArrowheads="1"/>
          </p:cNvSpPr>
          <p:nvPr/>
        </p:nvSpPr>
        <p:spPr bwMode="auto">
          <a:xfrm flipH="1">
            <a:off x="4149725" y="3733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34" name="AutoShape 322"/>
          <p:cNvSpPr>
            <a:spLocks noChangeArrowheads="1"/>
          </p:cNvSpPr>
          <p:nvPr/>
        </p:nvSpPr>
        <p:spPr bwMode="auto">
          <a:xfrm flipH="1">
            <a:off x="4149725" y="43084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35" name="AutoShape 291"/>
          <p:cNvSpPr>
            <a:spLocks noChangeArrowheads="1"/>
          </p:cNvSpPr>
          <p:nvPr/>
        </p:nvSpPr>
        <p:spPr bwMode="auto">
          <a:xfrm rot="10800000" flipH="1">
            <a:off x="4645025" y="31273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36" name="AutoShape 292"/>
          <p:cNvSpPr>
            <a:spLocks noChangeArrowheads="1"/>
          </p:cNvSpPr>
          <p:nvPr/>
        </p:nvSpPr>
        <p:spPr bwMode="auto">
          <a:xfrm rot="10800000" flipH="1">
            <a:off x="4645025" y="2590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37" name="AutoShape 293"/>
          <p:cNvSpPr>
            <a:spLocks noChangeArrowheads="1"/>
          </p:cNvSpPr>
          <p:nvPr/>
        </p:nvSpPr>
        <p:spPr bwMode="auto">
          <a:xfrm rot="10800000" flipH="1">
            <a:off x="4645025" y="3733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38" name="AutoShape 294"/>
          <p:cNvSpPr>
            <a:spLocks noChangeArrowheads="1"/>
          </p:cNvSpPr>
          <p:nvPr/>
        </p:nvSpPr>
        <p:spPr bwMode="auto">
          <a:xfrm rot="10800000" flipH="1">
            <a:off x="4645025" y="43084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39" name="AutoShape 319"/>
          <p:cNvSpPr>
            <a:spLocks noChangeArrowheads="1"/>
          </p:cNvSpPr>
          <p:nvPr/>
        </p:nvSpPr>
        <p:spPr bwMode="auto">
          <a:xfrm flipH="1">
            <a:off x="5102225" y="31273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40" name="AutoShape 320"/>
          <p:cNvSpPr>
            <a:spLocks noChangeArrowheads="1"/>
          </p:cNvSpPr>
          <p:nvPr/>
        </p:nvSpPr>
        <p:spPr bwMode="auto">
          <a:xfrm flipH="1">
            <a:off x="5102225" y="2590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41" name="AutoShape 321"/>
          <p:cNvSpPr>
            <a:spLocks noChangeArrowheads="1"/>
          </p:cNvSpPr>
          <p:nvPr/>
        </p:nvSpPr>
        <p:spPr bwMode="auto">
          <a:xfrm flipH="1">
            <a:off x="5102225" y="3733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42" name="AutoShape 322"/>
          <p:cNvSpPr>
            <a:spLocks noChangeArrowheads="1"/>
          </p:cNvSpPr>
          <p:nvPr/>
        </p:nvSpPr>
        <p:spPr bwMode="auto">
          <a:xfrm flipH="1">
            <a:off x="5102225" y="43084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43" name="AutoShape 291"/>
          <p:cNvSpPr>
            <a:spLocks noChangeArrowheads="1"/>
          </p:cNvSpPr>
          <p:nvPr/>
        </p:nvSpPr>
        <p:spPr bwMode="auto">
          <a:xfrm rot="10800000" flipH="1">
            <a:off x="5597525" y="31273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44" name="AutoShape 292"/>
          <p:cNvSpPr>
            <a:spLocks noChangeArrowheads="1"/>
          </p:cNvSpPr>
          <p:nvPr/>
        </p:nvSpPr>
        <p:spPr bwMode="auto">
          <a:xfrm rot="10800000" flipH="1">
            <a:off x="5597525" y="2590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45" name="AutoShape 293"/>
          <p:cNvSpPr>
            <a:spLocks noChangeArrowheads="1"/>
          </p:cNvSpPr>
          <p:nvPr/>
        </p:nvSpPr>
        <p:spPr bwMode="auto">
          <a:xfrm rot="10800000" flipH="1">
            <a:off x="5597525" y="3733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46" name="AutoShape 294"/>
          <p:cNvSpPr>
            <a:spLocks noChangeArrowheads="1"/>
          </p:cNvSpPr>
          <p:nvPr/>
        </p:nvSpPr>
        <p:spPr bwMode="auto">
          <a:xfrm rot="10800000" flipH="1">
            <a:off x="5597525" y="43084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47" name="AutoShape 319"/>
          <p:cNvSpPr>
            <a:spLocks noChangeArrowheads="1"/>
          </p:cNvSpPr>
          <p:nvPr/>
        </p:nvSpPr>
        <p:spPr bwMode="auto">
          <a:xfrm flipH="1">
            <a:off x="6054725" y="31273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48" name="AutoShape 320"/>
          <p:cNvSpPr>
            <a:spLocks noChangeArrowheads="1"/>
          </p:cNvSpPr>
          <p:nvPr/>
        </p:nvSpPr>
        <p:spPr bwMode="auto">
          <a:xfrm flipH="1">
            <a:off x="6054725" y="2590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49" name="AutoShape 321"/>
          <p:cNvSpPr>
            <a:spLocks noChangeArrowheads="1"/>
          </p:cNvSpPr>
          <p:nvPr/>
        </p:nvSpPr>
        <p:spPr bwMode="auto">
          <a:xfrm flipH="1">
            <a:off x="6054725" y="3733800"/>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50" name="AutoShape 322"/>
          <p:cNvSpPr>
            <a:spLocks noChangeArrowheads="1"/>
          </p:cNvSpPr>
          <p:nvPr/>
        </p:nvSpPr>
        <p:spPr bwMode="auto">
          <a:xfrm flipH="1">
            <a:off x="6054725" y="4308475"/>
            <a:ext cx="241300" cy="120650"/>
          </a:xfrm>
          <a:prstGeom prst="rightArrow">
            <a:avLst>
              <a:gd name="adj1" fmla="val 50000"/>
              <a:gd name="adj2" fmla="val 50000"/>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51" name="Textfeld 50"/>
          <p:cNvSpPr txBox="1">
            <a:spLocks noChangeArrowheads="1"/>
          </p:cNvSpPr>
          <p:nvPr/>
        </p:nvSpPr>
        <p:spPr bwMode="auto">
          <a:xfrm>
            <a:off x="1905000" y="5002213"/>
            <a:ext cx="6172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Create 5% slope during construction of clay layer</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Check slope before PE liner and drainage pipes are installed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190467"/>
                                        </p:tgtEl>
                                        <p:attrNameLst>
                                          <p:attrName>style.visibility</p:attrName>
                                        </p:attrNameLst>
                                      </p:cBhvr>
                                      <p:to>
                                        <p:strVal val="visible"/>
                                      </p:to>
                                    </p:set>
                                    <p:animEffect transition="in" filter="blinds(horizontal)">
                                      <p:cBhvr>
                                        <p:cTn id="11" dur="500"/>
                                        <p:tgtEl>
                                          <p:spTgt spid="19046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90468"/>
                                        </p:tgtEl>
                                        <p:attrNameLst>
                                          <p:attrName>style.visibility</p:attrName>
                                        </p:attrNameLst>
                                      </p:cBhvr>
                                      <p:to>
                                        <p:strVal val="visible"/>
                                      </p:to>
                                    </p:set>
                                    <p:animEffect transition="in" filter="blinds(horizontal)">
                                      <p:cBhvr>
                                        <p:cTn id="14" dur="500"/>
                                        <p:tgtEl>
                                          <p:spTgt spid="190468"/>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90469"/>
                                        </p:tgtEl>
                                        <p:attrNameLst>
                                          <p:attrName>style.visibility</p:attrName>
                                        </p:attrNameLst>
                                      </p:cBhvr>
                                      <p:to>
                                        <p:strVal val="visible"/>
                                      </p:to>
                                    </p:set>
                                    <p:animEffect transition="in" filter="blinds(horizontal)">
                                      <p:cBhvr>
                                        <p:cTn id="17" dur="500"/>
                                        <p:tgtEl>
                                          <p:spTgt spid="19046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90470"/>
                                        </p:tgtEl>
                                        <p:attrNameLst>
                                          <p:attrName>style.visibility</p:attrName>
                                        </p:attrNameLst>
                                      </p:cBhvr>
                                      <p:to>
                                        <p:strVal val="visible"/>
                                      </p:to>
                                    </p:set>
                                    <p:animEffect transition="in" filter="blinds(horizontal)">
                                      <p:cBhvr>
                                        <p:cTn id="20" dur="500"/>
                                        <p:tgtEl>
                                          <p:spTgt spid="1904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7" presetID="3" presetClass="entr" presetSubtype="10" fill="hold" grpId="0" nodeType="withEffect">
                                  <p:stCondLst>
                                    <p:cond delay="0"/>
                                  </p:stCondLst>
                                  <p:childTnLst>
                                    <p:set>
                                      <p:cBhvr>
                                        <p:cTn id="28" dur="1" fill="hold">
                                          <p:stCondLst>
                                            <p:cond delay="0"/>
                                          </p:stCondLst>
                                        </p:cTn>
                                        <p:tgtEl>
                                          <p:spTgt spid="190476"/>
                                        </p:tgtEl>
                                        <p:attrNameLst>
                                          <p:attrName>style.visibility</p:attrName>
                                        </p:attrNameLst>
                                      </p:cBhvr>
                                      <p:to>
                                        <p:strVal val="visible"/>
                                      </p:to>
                                    </p:set>
                                    <p:animEffect transition="in" filter="blinds(horizontal)">
                                      <p:cBhvr>
                                        <p:cTn id="29" dur="500"/>
                                        <p:tgtEl>
                                          <p:spTgt spid="19047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90475"/>
                                        </p:tgtEl>
                                        <p:attrNameLst>
                                          <p:attrName>style.visibility</p:attrName>
                                        </p:attrNameLst>
                                      </p:cBhvr>
                                      <p:to>
                                        <p:strVal val="visible"/>
                                      </p:to>
                                    </p:set>
                                    <p:animEffect transition="in" filter="blinds(horizontal)">
                                      <p:cBhvr>
                                        <p:cTn id="32" dur="500"/>
                                        <p:tgtEl>
                                          <p:spTgt spid="19047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90477"/>
                                        </p:tgtEl>
                                        <p:attrNameLst>
                                          <p:attrName>style.visibility</p:attrName>
                                        </p:attrNameLst>
                                      </p:cBhvr>
                                      <p:to>
                                        <p:strVal val="visible"/>
                                      </p:to>
                                    </p:set>
                                    <p:animEffect transition="in" filter="blinds(horizontal)">
                                      <p:cBhvr>
                                        <p:cTn id="35" dur="500"/>
                                        <p:tgtEl>
                                          <p:spTgt spid="19047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90478"/>
                                        </p:tgtEl>
                                        <p:attrNameLst>
                                          <p:attrName>style.visibility</p:attrName>
                                        </p:attrNameLst>
                                      </p:cBhvr>
                                      <p:to>
                                        <p:strVal val="visible"/>
                                      </p:to>
                                    </p:set>
                                    <p:animEffect transition="in" filter="blinds(horizontal)">
                                      <p:cBhvr>
                                        <p:cTn id="38" dur="500"/>
                                        <p:tgtEl>
                                          <p:spTgt spid="19047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90482"/>
                                        </p:tgtEl>
                                        <p:attrNameLst>
                                          <p:attrName>style.visibility</p:attrName>
                                        </p:attrNameLst>
                                      </p:cBhvr>
                                      <p:to>
                                        <p:strVal val="visible"/>
                                      </p:to>
                                    </p:set>
                                    <p:animEffect transition="in" filter="blinds(horizontal)">
                                      <p:cBhvr>
                                        <p:cTn id="41" dur="500"/>
                                        <p:tgtEl>
                                          <p:spTgt spid="19048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90481"/>
                                        </p:tgtEl>
                                        <p:attrNameLst>
                                          <p:attrName>style.visibility</p:attrName>
                                        </p:attrNameLst>
                                      </p:cBhvr>
                                      <p:to>
                                        <p:strVal val="visible"/>
                                      </p:to>
                                    </p:set>
                                    <p:animEffect transition="in" filter="blinds(horizontal)">
                                      <p:cBhvr>
                                        <p:cTn id="44" dur="500"/>
                                        <p:tgtEl>
                                          <p:spTgt spid="19048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0479"/>
                                        </p:tgtEl>
                                        <p:attrNameLst>
                                          <p:attrName>style.visibility</p:attrName>
                                        </p:attrNameLst>
                                      </p:cBhvr>
                                      <p:to>
                                        <p:strVal val="visible"/>
                                      </p:to>
                                    </p:set>
                                    <p:animEffect transition="in" filter="blinds(horizontal)">
                                      <p:cBhvr>
                                        <p:cTn id="47" dur="500"/>
                                        <p:tgtEl>
                                          <p:spTgt spid="19047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90480"/>
                                        </p:tgtEl>
                                        <p:attrNameLst>
                                          <p:attrName>style.visibility</p:attrName>
                                        </p:attrNameLst>
                                      </p:cBhvr>
                                      <p:to>
                                        <p:strVal val="visible"/>
                                      </p:to>
                                    </p:set>
                                    <p:animEffect transition="in" filter="blinds(horizontal)">
                                      <p:cBhvr>
                                        <p:cTn id="50" dur="500"/>
                                        <p:tgtEl>
                                          <p:spTgt spid="19048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linds(horizontal)">
                                      <p:cBhvr>
                                        <p:cTn id="53" dur="500"/>
                                        <p:tgtEl>
                                          <p:spTgt spid="2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linds(horizontal)">
                                      <p:cBhvr>
                                        <p:cTn id="59" dur="500"/>
                                        <p:tgtEl>
                                          <p:spTgt spid="2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linds(horizontal)">
                                      <p:cBhvr>
                                        <p:cTn id="65" dur="500"/>
                                        <p:tgtEl>
                                          <p:spTgt spid="34"/>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blinds(horizontal)">
                                      <p:cBhvr>
                                        <p:cTn id="68" dur="500"/>
                                        <p:tgtEl>
                                          <p:spTgt spid="3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linds(horizontal)">
                                      <p:cBhvr>
                                        <p:cTn id="71" dur="500"/>
                                        <p:tgtEl>
                                          <p:spTgt spid="31"/>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blinds(horizontal)">
                                      <p:cBhvr>
                                        <p:cTn id="74" dur="500"/>
                                        <p:tgtEl>
                                          <p:spTgt spid="32"/>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blinds(horizontal)">
                                      <p:cBhvr>
                                        <p:cTn id="77" dur="500"/>
                                        <p:tgtEl>
                                          <p:spTgt spid="36"/>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blinds(horizontal)">
                                      <p:cBhvr>
                                        <p:cTn id="80" dur="500"/>
                                        <p:tgtEl>
                                          <p:spTgt spid="35"/>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blinds(horizontal)">
                                      <p:cBhvr>
                                        <p:cTn id="83" dur="500"/>
                                        <p:tgtEl>
                                          <p:spTgt spid="37"/>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blinds(horizontal)">
                                      <p:cBhvr>
                                        <p:cTn id="86" dur="500"/>
                                        <p:tgtEl>
                                          <p:spTgt spid="38"/>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blinds(horizontal)">
                                      <p:cBhvr>
                                        <p:cTn id="89" dur="500"/>
                                        <p:tgtEl>
                                          <p:spTgt spid="42"/>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blinds(horizontal)">
                                      <p:cBhvr>
                                        <p:cTn id="92" dur="500"/>
                                        <p:tgtEl>
                                          <p:spTgt spid="41"/>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blinds(horizontal)">
                                      <p:cBhvr>
                                        <p:cTn id="95" dur="500"/>
                                        <p:tgtEl>
                                          <p:spTgt spid="39"/>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blinds(horizontal)">
                                      <p:cBhvr>
                                        <p:cTn id="98" dur="500"/>
                                        <p:tgtEl>
                                          <p:spTgt spid="40"/>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linds(horizontal)">
                                      <p:cBhvr>
                                        <p:cTn id="101" dur="500"/>
                                        <p:tgtEl>
                                          <p:spTgt spid="44"/>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blinds(horizontal)">
                                      <p:cBhvr>
                                        <p:cTn id="104" dur="500"/>
                                        <p:tgtEl>
                                          <p:spTgt spid="43"/>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blinds(horizontal)">
                                      <p:cBhvr>
                                        <p:cTn id="107" dur="500"/>
                                        <p:tgtEl>
                                          <p:spTgt spid="45"/>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blinds(horizontal)">
                                      <p:cBhvr>
                                        <p:cTn id="110" dur="500"/>
                                        <p:tgtEl>
                                          <p:spTgt spid="46"/>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blinds(horizontal)">
                                      <p:cBhvr>
                                        <p:cTn id="113" dur="500"/>
                                        <p:tgtEl>
                                          <p:spTgt spid="50"/>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blinds(horizontal)">
                                      <p:cBhvr>
                                        <p:cTn id="116" dur="500"/>
                                        <p:tgtEl>
                                          <p:spTgt spid="49"/>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blinds(horizontal)">
                                      <p:cBhvr>
                                        <p:cTn id="119" dur="500"/>
                                        <p:tgtEl>
                                          <p:spTgt spid="47"/>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blinds(horizontal)">
                                      <p:cBhvr>
                                        <p:cTn id="122" dur="500"/>
                                        <p:tgtEl>
                                          <p:spTgt spid="4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p:cTn id="126" dur="1" fill="hold">
                                          <p:stCondLst>
                                            <p:cond delay="0"/>
                                          </p:stCondLst>
                                        </p:cTn>
                                        <p:tgtEl>
                                          <p:spTgt spid="51">
                                            <p:txEl>
                                              <p:pRg st="0" end="0"/>
                                            </p:txEl>
                                          </p:spTgt>
                                        </p:tgtEl>
                                        <p:attrNameLst>
                                          <p:attrName>style.visibility</p:attrName>
                                        </p:attrNameLst>
                                      </p:cBhvr>
                                      <p:to>
                                        <p:strVal val="visible"/>
                                      </p:to>
                                    </p:set>
                                    <p:anim calcmode="lin" valueType="num">
                                      <p:cBhvr additive="base">
                                        <p:cTn id="127"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p:cTn id="132" dur="1" fill="hold">
                                          <p:stCondLst>
                                            <p:cond delay="0"/>
                                          </p:stCondLst>
                                        </p:cTn>
                                        <p:tgtEl>
                                          <p:spTgt spid="51">
                                            <p:txEl>
                                              <p:pRg st="1" end="1"/>
                                            </p:txEl>
                                          </p:spTgt>
                                        </p:tgtEl>
                                        <p:attrNameLst>
                                          <p:attrName>style.visibility</p:attrName>
                                        </p:attrNameLst>
                                      </p:cBhvr>
                                      <p:to>
                                        <p:strVal val="visible"/>
                                      </p:to>
                                    </p:set>
                                    <p:anim calcmode="lin" valueType="num">
                                      <p:cBhvr additive="base">
                                        <p:cTn id="133"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animBg="1"/>
      <p:bldP spid="190468" grpId="0" animBg="1"/>
      <p:bldP spid="190469" grpId="0" animBg="1"/>
      <p:bldP spid="190470" grpId="0" animBg="1"/>
      <p:bldP spid="190475" grpId="0" animBg="1"/>
      <p:bldP spid="190476" grpId="0" animBg="1"/>
      <p:bldP spid="190477" grpId="0" animBg="1"/>
      <p:bldP spid="190478" grpId="0" animBg="1"/>
      <p:bldP spid="190479" grpId="0" animBg="1"/>
      <p:bldP spid="190480" grpId="0" animBg="1"/>
      <p:bldP spid="190481" grpId="0" animBg="1"/>
      <p:bldP spid="190482"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Water tightness?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7613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07B818-19F4-4750-904F-D3D95F4FFA24}" type="slidenum">
              <a:rPr lang="en-US" altLang="en-US" sz="1200" smtClean="0">
                <a:solidFill>
                  <a:srgbClr val="898989"/>
                </a:solidFill>
              </a:rPr>
              <a:pPr>
                <a:spcBef>
                  <a:spcPct val="0"/>
                </a:spcBef>
                <a:buFontTx/>
                <a:buNone/>
              </a:pPr>
              <a:t>85</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461645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Similar to the VFCW, seal the bottom </a:t>
            </a:r>
            <a:r>
              <a:rPr lang="en-GB" altLang="en-US" sz="2000" b="1" dirty="0">
                <a:solidFill>
                  <a:schemeClr val="tx2"/>
                </a:solidFill>
                <a:latin typeface="Arial" charset="0"/>
                <a:cs typeface="Arial" charset="0"/>
              </a:rPr>
              <a:t>water-tight</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Same </a:t>
            </a:r>
            <a:r>
              <a:rPr lang="en-GB" altLang="en-US" b="1" dirty="0">
                <a:solidFill>
                  <a:srgbClr val="C00000"/>
                </a:solidFill>
                <a:latin typeface="Arial" charset="0"/>
                <a:cs typeface="Arial" charset="0"/>
              </a:rPr>
              <a:t>working steps </a:t>
            </a:r>
            <a:r>
              <a:rPr lang="en-GB" altLang="en-US" dirty="0">
                <a:solidFill>
                  <a:srgbClr val="C00000"/>
                </a:solidFill>
                <a:latin typeface="Arial" charset="0"/>
                <a:cs typeface="Arial" charset="0"/>
              </a:rPr>
              <a:t>as for VFCW: (</a:t>
            </a:r>
            <a:r>
              <a:rPr lang="en-GB" altLang="en-US" dirty="0" err="1">
                <a:solidFill>
                  <a:srgbClr val="C00000"/>
                </a:solidFill>
                <a:latin typeface="Arial" charset="0"/>
                <a:cs typeface="Arial" charset="0"/>
              </a:rPr>
              <a:t>i</a:t>
            </a:r>
            <a:r>
              <a:rPr lang="en-GB" altLang="en-US" dirty="0">
                <a:solidFill>
                  <a:srgbClr val="C00000"/>
                </a:solidFill>
                <a:latin typeface="Arial" charset="0"/>
                <a:cs typeface="Arial" charset="0"/>
              </a:rPr>
              <a:t>) compact soil, (ii) construct a 100mm thick clay layer, (iii) install a 1.5mm PE liner</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Same </a:t>
            </a:r>
            <a:r>
              <a:rPr lang="en-GB" altLang="en-US" b="1" dirty="0">
                <a:solidFill>
                  <a:srgbClr val="C00000"/>
                </a:solidFill>
                <a:latin typeface="Arial" charset="0"/>
                <a:cs typeface="Arial" charset="0"/>
              </a:rPr>
              <a:t>installation </a:t>
            </a:r>
            <a:r>
              <a:rPr lang="en-GB" altLang="en-US" dirty="0">
                <a:solidFill>
                  <a:srgbClr val="C00000"/>
                </a:solidFill>
                <a:latin typeface="Arial" charset="0"/>
                <a:cs typeface="Arial" charset="0"/>
              </a:rPr>
              <a:t>of PE liner as for VFCW: (</a:t>
            </a:r>
            <a:r>
              <a:rPr lang="en-GB" altLang="en-US" dirty="0" err="1">
                <a:solidFill>
                  <a:srgbClr val="C00000"/>
                </a:solidFill>
                <a:latin typeface="Arial" charset="0"/>
                <a:cs typeface="Arial" charset="0"/>
              </a:rPr>
              <a:t>i</a:t>
            </a:r>
            <a:r>
              <a:rPr lang="en-GB" altLang="en-US" dirty="0">
                <a:solidFill>
                  <a:srgbClr val="C00000"/>
                </a:solidFill>
                <a:latin typeface="Arial" charset="0"/>
                <a:cs typeface="Arial" charset="0"/>
              </a:rPr>
              <a:t>) overlapping installation of PE sheets, (ii) preparation and joining of sheets by overlap welding, (iii) cooling and refinishing of welding seems, (iv) inspection on water-tightness, and (v) corrections as required</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Again, an </a:t>
            </a:r>
            <a:r>
              <a:rPr lang="en-GB" altLang="en-US" sz="2000" b="1" dirty="0">
                <a:solidFill>
                  <a:schemeClr val="tx2"/>
                </a:solidFill>
                <a:latin typeface="Arial" charset="0"/>
                <a:cs typeface="Arial" charset="0"/>
              </a:rPr>
              <a:t>experienced Contractor </a:t>
            </a:r>
            <a:r>
              <a:rPr lang="en-GB" altLang="en-US" sz="2000" dirty="0">
                <a:solidFill>
                  <a:schemeClr val="tx2"/>
                </a:solidFill>
                <a:latin typeface="Arial" charset="0"/>
                <a:cs typeface="Arial" charset="0"/>
              </a:rPr>
              <a:t>with electrical welding machine PE liners required</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Install the PE liner of SDRB at same time </a:t>
            </a:r>
            <a:br>
              <a:rPr lang="en-GB" altLang="en-US" dirty="0">
                <a:solidFill>
                  <a:srgbClr val="C00000"/>
                </a:solidFill>
                <a:latin typeface="Arial" charset="0"/>
                <a:cs typeface="Arial" charset="0"/>
              </a:rPr>
            </a:br>
            <a:r>
              <a:rPr lang="en-GB" altLang="en-US" dirty="0">
                <a:solidFill>
                  <a:srgbClr val="C00000"/>
                </a:solidFill>
                <a:latin typeface="Arial" charset="0"/>
                <a:cs typeface="Arial" charset="0"/>
              </a:rPr>
              <a:t>as for VFCW</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Ensure a water-tight passage of PVC pipes </a:t>
            </a:r>
            <a:br>
              <a:rPr lang="en-GB" altLang="en-US" sz="2000" dirty="0">
                <a:solidFill>
                  <a:schemeClr val="tx2"/>
                </a:solidFill>
                <a:latin typeface="Arial" charset="0"/>
                <a:cs typeface="Arial" charset="0"/>
              </a:rPr>
            </a:br>
            <a:r>
              <a:rPr lang="en-GB" altLang="en-US" sz="2000" dirty="0">
                <a:solidFill>
                  <a:schemeClr val="tx2"/>
                </a:solidFill>
                <a:latin typeface="Arial" charset="0"/>
                <a:cs typeface="Arial" charset="0"/>
              </a:rPr>
              <a:t>through the PE liner (flange; welding &amp; bracket)</a:t>
            </a:r>
            <a:endParaRPr lang="en-GB" altLang="en-US" sz="2000" dirty="0">
              <a:solidFill>
                <a:srgbClr val="C00000"/>
              </a:solidFill>
              <a:latin typeface="Arial" charset="0"/>
              <a:cs typeface="Arial" charset="0"/>
            </a:endParaRPr>
          </a:p>
        </p:txBody>
      </p:sp>
      <p:sp>
        <p:nvSpPr>
          <p:cNvPr id="1761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7613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9558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33800"/>
            <a:ext cx="25209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 calcmode="lin" valueType="num">
                                      <p:cBhvr additive="base">
                                        <p:cTn id="2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1" presetID="3" presetClass="entr" presetSubtype="10" fill="hold" nodeType="withEffect">
                                  <p:stCondLst>
                                    <p:cond delay="0"/>
                                  </p:stCondLst>
                                  <p:childTnLst>
                                    <p:set>
                                      <p:cBhvr>
                                        <p:cTn id="32" dur="1" fill="hold">
                                          <p:stCondLst>
                                            <p:cond delay="0"/>
                                          </p:stCondLst>
                                        </p:cTn>
                                        <p:tgtEl>
                                          <p:spTgt spid="195587"/>
                                        </p:tgtEl>
                                        <p:attrNameLst>
                                          <p:attrName>style.visibility</p:attrName>
                                        </p:attrNameLst>
                                      </p:cBhvr>
                                      <p:to>
                                        <p:strVal val="visible"/>
                                      </p:to>
                                    </p:set>
                                    <p:animEffect transition="in" filter="blinds(horizontal)">
                                      <p:cBhvr>
                                        <p:cTn id="33" dur="500"/>
                                        <p:tgtEl>
                                          <p:spTgt spid="195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Mixture and installation of filter material?</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781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C9C9EC-B32A-4E7D-9614-1D5BF5A716BA}" type="slidenum">
              <a:rPr lang="en-US" altLang="en-US" sz="1200" smtClean="0">
                <a:solidFill>
                  <a:srgbClr val="898989"/>
                </a:solidFill>
              </a:rPr>
              <a:pPr>
                <a:spcBef>
                  <a:spcPct val="0"/>
                </a:spcBef>
                <a:buFontTx/>
                <a:buNone/>
              </a:pPr>
              <a:t>86</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Fill different </a:t>
            </a:r>
            <a:r>
              <a:rPr lang="en-GB" altLang="en-US" sz="2000" b="1">
                <a:solidFill>
                  <a:schemeClr val="tx2"/>
                </a:solidFill>
                <a:latin typeface="Arial" panose="020B0604020202020204" pitchFamily="34" charset="0"/>
              </a:rPr>
              <a:t>filter layers </a:t>
            </a:r>
            <a:r>
              <a:rPr lang="en-GB" altLang="en-US" sz="2000">
                <a:solidFill>
                  <a:schemeClr val="tx2"/>
                </a:solidFill>
                <a:latin typeface="Arial" panose="020B0604020202020204" pitchFamily="34" charset="0"/>
              </a:rPr>
              <a:t>as required to avoid clogging</a:t>
            </a:r>
          </a:p>
        </p:txBody>
      </p:sp>
      <p:sp>
        <p:nvSpPr>
          <p:cNvPr id="1781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7818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7818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9661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71600"/>
            <a:ext cx="60293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p:cNvSpPr txBox="1">
            <a:spLocks noChangeArrowheads="1"/>
          </p:cNvSpPr>
          <p:nvPr/>
        </p:nvSpPr>
        <p:spPr bwMode="auto">
          <a:xfrm>
            <a:off x="304800" y="3778250"/>
            <a:ext cx="8382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Use </a:t>
            </a:r>
            <a:r>
              <a:rPr lang="en-GB" altLang="en-US" sz="2000" b="1">
                <a:solidFill>
                  <a:schemeClr val="tx2"/>
                </a:solidFill>
                <a:latin typeface="Arial" panose="020B0604020202020204" pitchFamily="34" charset="0"/>
              </a:rPr>
              <a:t>round gravel </a:t>
            </a:r>
            <a:r>
              <a:rPr lang="en-GB" altLang="en-US" sz="2000">
                <a:solidFill>
                  <a:schemeClr val="tx2"/>
                </a:solidFill>
                <a:latin typeface="Arial" panose="020B0604020202020204" pitchFamily="34" charset="0"/>
              </a:rPr>
              <a:t>(e.g. river pebbles) for the drainage / rock layer to avoid that PE liner gets damaged by sharp edged stones</a:t>
            </a:r>
          </a:p>
          <a:p>
            <a:pPr lvl="1" eaLnBrk="1">
              <a:spcBef>
                <a:spcPct val="0"/>
              </a:spcBef>
              <a:spcAft>
                <a:spcPts val="1200"/>
              </a:spcAft>
              <a:buFont typeface="Arial" panose="020B0604020202020204" pitchFamily="34" charset="0"/>
              <a:buChar char="•"/>
            </a:pPr>
            <a:r>
              <a:rPr lang="en-GB" altLang="en-US" sz="2000" b="1">
                <a:solidFill>
                  <a:schemeClr val="tx2"/>
                </a:solidFill>
                <a:latin typeface="Arial" panose="020B0604020202020204" pitchFamily="34" charset="0"/>
              </a:rPr>
              <a:t>Avoid compaction </a:t>
            </a:r>
            <a:r>
              <a:rPr lang="en-GB" altLang="en-US" sz="2000">
                <a:solidFill>
                  <a:schemeClr val="tx2"/>
                </a:solidFill>
                <a:latin typeface="Arial" panose="020B0604020202020204" pitchFamily="34" charset="0"/>
              </a:rPr>
              <a:t>of filter material during filling (use planks)</a:t>
            </a:r>
          </a:p>
          <a:p>
            <a:pPr lvl="1" eaLnBrk="1">
              <a:spcBef>
                <a:spcPct val="0"/>
              </a:spcBef>
              <a:spcAft>
                <a:spcPts val="1200"/>
              </a:spcAft>
              <a:buFont typeface="Arial" panose="020B0604020202020204" pitchFamily="34" charset="0"/>
              <a:buChar char="•"/>
            </a:pPr>
            <a:r>
              <a:rPr lang="en-GB" altLang="en-US" sz="2000" b="1">
                <a:solidFill>
                  <a:schemeClr val="tx2"/>
                </a:solidFill>
                <a:latin typeface="Arial" panose="020B0604020202020204" pitchFamily="34" charset="0"/>
              </a:rPr>
              <a:t>Wash filter material </a:t>
            </a:r>
            <a:r>
              <a:rPr lang="en-GB" altLang="en-US" sz="2000">
                <a:solidFill>
                  <a:schemeClr val="tx2"/>
                </a:solidFill>
                <a:latin typeface="Arial" panose="020B0604020202020204" pitchFamily="34" charset="0"/>
              </a:rPr>
              <a:t>before loading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96611"/>
                                        </p:tgtEl>
                                        <p:attrNameLst>
                                          <p:attrName>style.visibility</p:attrName>
                                        </p:attrNameLst>
                                      </p:cBhvr>
                                      <p:to>
                                        <p:strVal val="visible"/>
                                      </p:to>
                                    </p:set>
                                    <p:animEffect transition="in" filter="blinds(horizontal)">
                                      <p:cBhvr>
                                        <p:cTn id="11" dur="500"/>
                                        <p:tgtEl>
                                          <p:spTgt spid="1966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additive="base">
                                        <p:cTn id="1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 calcmode="lin" valueType="num">
                                      <p:cBhvr additive="base">
                                        <p:cTn id="2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 calcmode="lin" valueType="num">
                                      <p:cBhvr additive="base">
                                        <p:cTn id="2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Plantation?</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8022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573AAA-AF93-4C8A-967F-732A6AC9CADD}" type="slidenum">
              <a:rPr lang="en-US" altLang="en-US" sz="1200" smtClean="0">
                <a:solidFill>
                  <a:srgbClr val="898989"/>
                </a:solidFill>
              </a:rPr>
              <a:pPr>
                <a:spcBef>
                  <a:spcPct val="0"/>
                </a:spcBef>
                <a:buFontTx/>
                <a:buNone/>
              </a:pPr>
              <a:t>87</a:t>
            </a:fld>
            <a:endParaRPr lang="en-US" altLang="en-US" sz="1200" smtClean="0">
              <a:solidFill>
                <a:srgbClr val="898989"/>
              </a:solidFill>
            </a:endParaRPr>
          </a:p>
        </p:txBody>
      </p:sp>
      <p:sp>
        <p:nvSpPr>
          <p:cNvPr id="180229" name="Textfeld 8"/>
          <p:cNvSpPr txBox="1">
            <a:spLocks noChangeArrowheads="1"/>
          </p:cNvSpPr>
          <p:nvPr/>
        </p:nvSpPr>
        <p:spPr bwMode="auto">
          <a:xfrm>
            <a:off x="304800" y="838200"/>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Similar to plantation of VFCW</a:t>
            </a:r>
            <a:endParaRPr lang="en-GB" altLang="en-US" sz="2000" i="1">
              <a:solidFill>
                <a:schemeClr val="tx2"/>
              </a:solidFill>
              <a:latin typeface="Arial" panose="020B0604020202020204" pitchFamily="34" charset="0"/>
            </a:endParaRPr>
          </a:p>
        </p:txBody>
      </p:sp>
      <p:sp>
        <p:nvSpPr>
          <p:cNvPr id="1802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8023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8023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802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3938588"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063" y="2590800"/>
            <a:ext cx="430053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304800" y="2209800"/>
            <a:ext cx="8229600" cy="762000"/>
          </a:xfrm>
        </p:spPr>
        <p:txBody>
          <a:bodyPr/>
          <a:lstStyle/>
          <a:p>
            <a:r>
              <a:rPr lang="en-GB" altLang="en-US" sz="3600" b="1" smtClean="0">
                <a:solidFill>
                  <a:schemeClr val="tx2"/>
                </a:solidFill>
                <a:cs typeface="Calibri" panose="020F0502020204030204" pitchFamily="34" charset="0"/>
              </a:rPr>
              <a:t>Co-composting Area</a:t>
            </a:r>
            <a:br>
              <a:rPr lang="en-GB" altLang="en-US" sz="3600" b="1" smtClean="0">
                <a:solidFill>
                  <a:schemeClr val="tx2"/>
                </a:solidFill>
                <a:cs typeface="Calibri" panose="020F0502020204030204" pitchFamily="34" charset="0"/>
              </a:rPr>
            </a:br>
            <a:r>
              <a:rPr lang="en-GB" altLang="en-US" sz="3600" b="1" smtClean="0">
                <a:solidFill>
                  <a:schemeClr val="tx2"/>
                </a:solidFill>
                <a:cs typeface="Calibri" panose="020F0502020204030204" pitchFamily="34" charset="0"/>
              </a:rPr>
              <a:t>(CA)</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8227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58C50A-DEF1-459B-81DC-572D20630DE5}" type="slidenum">
              <a:rPr lang="en-US" altLang="en-US" sz="1200" smtClean="0">
                <a:solidFill>
                  <a:srgbClr val="898989"/>
                </a:solidFill>
              </a:rPr>
              <a:pPr>
                <a:spcBef>
                  <a:spcPct val="0"/>
                </a:spcBef>
                <a:buFontTx/>
                <a:buNone/>
              </a:pPr>
              <a:t>88</a:t>
            </a:fld>
            <a:endParaRPr lang="en-US" alt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Level?</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8432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F5D7C6-51E7-4CD9-8A44-C47B03A0431A}" type="slidenum">
              <a:rPr lang="en-US" altLang="en-US" sz="1200" smtClean="0">
                <a:solidFill>
                  <a:srgbClr val="898989"/>
                </a:solidFill>
              </a:rPr>
              <a:pPr>
                <a:spcBef>
                  <a:spcPct val="0"/>
                </a:spcBef>
                <a:buFontTx/>
                <a:buNone/>
              </a:pPr>
              <a:t>89</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227806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Construct slightly above ground level to avoid that rainwater runoff flows into the shed during heavy rainfall</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Elevation of at least </a:t>
            </a:r>
            <a:r>
              <a:rPr lang="en-GB" altLang="en-US" b="1" dirty="0">
                <a:solidFill>
                  <a:srgbClr val="C00000"/>
                </a:solidFill>
                <a:latin typeface="Arial" charset="0"/>
                <a:cs typeface="Arial" charset="0"/>
              </a:rPr>
              <a:t>30cm above the surrounding ground level</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Ensure level by means of adequate landscaping during construction</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Build </a:t>
            </a:r>
            <a:r>
              <a:rPr lang="en-GB" altLang="en-US" b="1" dirty="0">
                <a:solidFill>
                  <a:srgbClr val="C00000"/>
                </a:solidFill>
                <a:latin typeface="Arial" charset="0"/>
                <a:cs typeface="Arial" charset="0"/>
              </a:rPr>
              <a:t>drainage channels </a:t>
            </a:r>
            <a:r>
              <a:rPr lang="en-GB" altLang="en-US" dirty="0">
                <a:solidFill>
                  <a:srgbClr val="C00000"/>
                </a:solidFill>
                <a:latin typeface="Arial" charset="0"/>
                <a:cs typeface="Arial" charset="0"/>
              </a:rPr>
              <a:t>around the shed to reduce the required elevation </a:t>
            </a:r>
            <a:r>
              <a:rPr lang="en-GB" altLang="en-US" i="1" dirty="0">
                <a:solidFill>
                  <a:srgbClr val="C00000"/>
                </a:solidFill>
                <a:latin typeface="Arial" charset="0"/>
                <a:cs typeface="Arial" charset="0"/>
              </a:rPr>
              <a:t>(if preferred)</a:t>
            </a:r>
            <a:endParaRPr lang="de-DE" altLang="en-US" i="1" dirty="0">
              <a:solidFill>
                <a:srgbClr val="C00000"/>
              </a:solidFill>
              <a:latin typeface="Arial" charset="0"/>
              <a:cs typeface="Arial" charset="0"/>
            </a:endParaRPr>
          </a:p>
        </p:txBody>
      </p:sp>
      <p:sp>
        <p:nvSpPr>
          <p:cNvPr id="18432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8432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84328"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29000"/>
            <a:ext cx="616267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9" name="Oval 410"/>
          <p:cNvSpPr>
            <a:spLocks noChangeArrowheads="1"/>
          </p:cNvSpPr>
          <p:nvPr/>
        </p:nvSpPr>
        <p:spPr bwMode="auto">
          <a:xfrm>
            <a:off x="1828800" y="5105400"/>
            <a:ext cx="989013" cy="5905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84330" name="Oval 411"/>
          <p:cNvSpPr>
            <a:spLocks noChangeArrowheads="1"/>
          </p:cNvSpPr>
          <p:nvPr/>
        </p:nvSpPr>
        <p:spPr bwMode="auto">
          <a:xfrm>
            <a:off x="7239000" y="5118100"/>
            <a:ext cx="990600" cy="5889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52400"/>
            <a:ext cx="8686800" cy="762000"/>
          </a:xfrm>
        </p:spPr>
        <p:txBody>
          <a:bodyPr/>
          <a:lstStyle/>
          <a:p>
            <a:r>
              <a:rPr lang="en-GB" altLang="en-US" sz="3600" b="1" u="sng" smtClean="0">
                <a:solidFill>
                  <a:schemeClr val="accent2"/>
                </a:solidFill>
                <a:cs typeface="Calibri" panose="020F0502020204030204" pitchFamily="34" charset="0"/>
              </a:rPr>
              <a:t>Which</a:t>
            </a:r>
            <a:r>
              <a:rPr lang="en-GB" altLang="en-US" sz="3600" b="1" smtClean="0">
                <a:solidFill>
                  <a:schemeClr val="accent2"/>
                </a:solidFill>
                <a:cs typeface="Calibri" panose="020F0502020204030204" pitchFamily="34" charset="0"/>
              </a:rPr>
              <a:t> sequence of works is recommended?</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04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1091FB9-76C6-4CC3-9C70-658610131181}" type="slidenum">
              <a:rPr lang="en-US" altLang="en-US" sz="1200" smtClean="0">
                <a:solidFill>
                  <a:srgbClr val="898989"/>
                </a:solidFill>
              </a:rPr>
              <a:pPr>
                <a:spcBef>
                  <a:spcPct val="0"/>
                </a:spcBef>
                <a:buFontTx/>
                <a:buNone/>
              </a:pPr>
              <a:t>9</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7848600" cy="370840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57188" indent="-357188" eaLnBrk="1">
              <a:spcAft>
                <a:spcPts val="1800"/>
              </a:spcAft>
              <a:buFont typeface="Arial" panose="020B0604020202020204" pitchFamily="34" charset="0"/>
              <a:buChar char="•"/>
              <a:defRPr/>
            </a:pPr>
            <a:r>
              <a:rPr lang="en-GB" altLang="en-US" sz="2000" dirty="0" smtClean="0">
                <a:solidFill>
                  <a:schemeClr val="tx2"/>
                </a:solidFill>
              </a:rPr>
              <a:t>Works shall be implemented in a </a:t>
            </a:r>
            <a:r>
              <a:rPr lang="en-GB" altLang="en-US" sz="2000" b="1" dirty="0" smtClean="0">
                <a:solidFill>
                  <a:schemeClr val="tx2"/>
                </a:solidFill>
              </a:rPr>
              <a:t>logical sequence</a:t>
            </a:r>
            <a:r>
              <a:rPr lang="en-GB" altLang="en-US" sz="2000" dirty="0" smtClean="0">
                <a:solidFill>
                  <a:schemeClr val="tx2"/>
                </a:solidFill>
              </a:rPr>
              <a:t>, not by treatment module, to </a:t>
            </a:r>
          </a:p>
          <a:p>
            <a:pPr marL="1100138" lvl="1" indent="-357188" eaLnBrk="1">
              <a:spcAft>
                <a:spcPts val="1800"/>
              </a:spcAft>
              <a:buFont typeface="Wingdings" pitchFamily="2" charset="2"/>
              <a:buChar char="Ø"/>
              <a:defRPr/>
            </a:pPr>
            <a:r>
              <a:rPr lang="en-GB" altLang="en-US" sz="2000" dirty="0" smtClean="0">
                <a:solidFill>
                  <a:srgbClr val="C00000"/>
                </a:solidFill>
              </a:rPr>
              <a:t>Ensure good construction quality</a:t>
            </a:r>
          </a:p>
          <a:p>
            <a:pPr marL="1100138" lvl="1" indent="-357188" eaLnBrk="1">
              <a:spcAft>
                <a:spcPts val="1800"/>
              </a:spcAft>
              <a:buFont typeface="Wingdings" pitchFamily="2" charset="2"/>
              <a:buChar char="Ø"/>
              <a:defRPr/>
            </a:pPr>
            <a:r>
              <a:rPr lang="en-GB" altLang="en-US" sz="2000" dirty="0" smtClean="0">
                <a:solidFill>
                  <a:srgbClr val="C00000"/>
                </a:solidFill>
              </a:rPr>
              <a:t>Reduce logistical efforts</a:t>
            </a:r>
          </a:p>
          <a:p>
            <a:pPr marL="1100138" lvl="1" indent="-357188" eaLnBrk="1">
              <a:spcAft>
                <a:spcPts val="1800"/>
              </a:spcAft>
              <a:buFont typeface="Wingdings" pitchFamily="2" charset="2"/>
              <a:buChar char="Ø"/>
              <a:defRPr/>
            </a:pPr>
            <a:r>
              <a:rPr lang="en-GB" altLang="en-US" sz="2000" dirty="0" smtClean="0">
                <a:solidFill>
                  <a:srgbClr val="C00000"/>
                </a:solidFill>
              </a:rPr>
              <a:t>Reduce costs related to logistics</a:t>
            </a:r>
          </a:p>
          <a:p>
            <a:pPr marL="357188" lvl="1" indent="-357188" eaLnBrk="1">
              <a:spcAft>
                <a:spcPts val="1800"/>
              </a:spcAft>
              <a:buFont typeface="Arial" panose="020B0604020202020204" pitchFamily="34" charset="0"/>
              <a:buChar char="•"/>
              <a:defRPr/>
            </a:pPr>
            <a:endParaRPr lang="en-GB" altLang="en-US" sz="2000" dirty="0" smtClean="0">
              <a:solidFill>
                <a:schemeClr val="tx2"/>
              </a:solidFill>
            </a:endParaRPr>
          </a:p>
          <a:p>
            <a:pPr marL="357188" lvl="1" indent="-357188" eaLnBrk="1">
              <a:spcAft>
                <a:spcPts val="1800"/>
              </a:spcAft>
              <a:buFont typeface="Arial" panose="020B0604020202020204" pitchFamily="34" charset="0"/>
              <a:buChar char="•"/>
              <a:defRPr/>
            </a:pPr>
            <a:r>
              <a:rPr lang="en-GB" altLang="en-US" sz="2000" dirty="0" smtClean="0">
                <a:solidFill>
                  <a:schemeClr val="tx2"/>
                </a:solidFill>
              </a:rPr>
              <a:t>Approval of works shall be done in the same order as implementation of works</a:t>
            </a:r>
            <a:endParaRPr lang="de-DE" altLang="en-US" sz="2000" dirty="0" smtClean="0">
              <a:solidFill>
                <a:schemeClr val="tx2"/>
              </a:solidFill>
            </a:endParaRPr>
          </a:p>
        </p:txBody>
      </p:sp>
      <p:pic>
        <p:nvPicPr>
          <p:cNvPr id="6" name="Grafik 5" descr="iconCourseLogicalReason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0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additive="base">
                                        <p:cTn id="1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 calcmode="lin" valueType="num">
                                      <p:cBhvr additive="base">
                                        <p:cTn id="2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additive="base">
                                        <p:cTn id="2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 calcmode="lin" valueType="num">
                                      <p:cBhvr additive="base">
                                        <p:cTn id="3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352800"/>
            <a:ext cx="37084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1"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Drainage channels?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8637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A7F06E-FAEB-488A-8456-B4DBF3E47F81}" type="slidenum">
              <a:rPr lang="en-US" altLang="en-US" sz="1200" smtClean="0">
                <a:solidFill>
                  <a:srgbClr val="898989"/>
                </a:solidFill>
              </a:rPr>
              <a:pPr>
                <a:spcBef>
                  <a:spcPct val="0"/>
                </a:spcBef>
                <a:buFontTx/>
                <a:buNone/>
              </a:pPr>
              <a:t>90</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409416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err="1">
                <a:solidFill>
                  <a:schemeClr val="tx2"/>
                </a:solidFill>
                <a:latin typeface="Arial" charset="0"/>
                <a:cs typeface="Arial" charset="0"/>
              </a:rPr>
              <a:t>Leachate</a:t>
            </a:r>
            <a:r>
              <a:rPr lang="en-GB" altLang="en-US" sz="2000" dirty="0">
                <a:solidFill>
                  <a:schemeClr val="tx2"/>
                </a:solidFill>
                <a:latin typeface="Arial" charset="0"/>
                <a:cs typeface="Arial" charset="0"/>
              </a:rPr>
              <a:t> might (!) be generated during the composting process and should be drained to avoid nuisances</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Construct longitudinal drainage channel in the centre of the CA</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Provide a slope of 1% towards the intended drainage side</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Create channel and its slope during the plastering of the platform</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Provide a slope of 1% towards the drainage channel in the platform during plastering of the ground slab</a:t>
            </a:r>
            <a:br>
              <a:rPr lang="en-GB" altLang="en-US" dirty="0">
                <a:solidFill>
                  <a:srgbClr val="C00000"/>
                </a:solidFill>
                <a:latin typeface="Arial" charset="0"/>
                <a:cs typeface="Arial" charset="0"/>
              </a:rPr>
            </a:br>
            <a:r>
              <a:rPr lang="en-GB" altLang="en-US" dirty="0">
                <a:solidFill>
                  <a:srgbClr val="C00000"/>
                </a:solidFill>
                <a:latin typeface="Arial" charset="0"/>
                <a:cs typeface="Arial" charset="0"/>
              </a:rPr>
              <a:t/>
            </a:r>
            <a:br>
              <a:rPr lang="en-GB" altLang="en-US" dirty="0">
                <a:solidFill>
                  <a:srgbClr val="C00000"/>
                </a:solidFill>
                <a:latin typeface="Arial" charset="0"/>
                <a:cs typeface="Arial" charset="0"/>
              </a:rPr>
            </a:br>
            <a:r>
              <a:rPr lang="en-GB" altLang="en-US" dirty="0">
                <a:solidFill>
                  <a:schemeClr val="bg1">
                    <a:lumMod val="50000"/>
                  </a:schemeClr>
                </a:solidFill>
                <a:latin typeface="Arial" charset="0"/>
                <a:cs typeface="Arial" charset="0"/>
              </a:rPr>
              <a:t>The </a:t>
            </a:r>
            <a:r>
              <a:rPr lang="en-GB" altLang="en-US" dirty="0" err="1">
                <a:solidFill>
                  <a:schemeClr val="bg1">
                    <a:lumMod val="50000"/>
                  </a:schemeClr>
                </a:solidFill>
                <a:latin typeface="Arial" charset="0"/>
                <a:cs typeface="Arial" charset="0"/>
              </a:rPr>
              <a:t>leachate</a:t>
            </a:r>
            <a:r>
              <a:rPr lang="en-GB" altLang="en-US" dirty="0">
                <a:solidFill>
                  <a:schemeClr val="bg1">
                    <a:lumMod val="50000"/>
                  </a:schemeClr>
                </a:solidFill>
                <a:latin typeface="Arial" charset="0"/>
                <a:cs typeface="Arial" charset="0"/>
              </a:rPr>
              <a:t> can be </a:t>
            </a:r>
            <a:br>
              <a:rPr lang="en-GB" altLang="en-US" dirty="0">
                <a:solidFill>
                  <a:schemeClr val="bg1">
                    <a:lumMod val="50000"/>
                  </a:schemeClr>
                </a:solidFill>
                <a:latin typeface="Arial" charset="0"/>
                <a:cs typeface="Arial" charset="0"/>
              </a:rPr>
            </a:br>
            <a:r>
              <a:rPr lang="en-GB" altLang="en-US" dirty="0">
                <a:solidFill>
                  <a:schemeClr val="bg1">
                    <a:lumMod val="50000"/>
                  </a:schemeClr>
                </a:solidFill>
                <a:latin typeface="Arial" charset="0"/>
                <a:cs typeface="Arial" charset="0"/>
              </a:rPr>
              <a:t>infiltrated into the ground</a:t>
            </a:r>
            <a:br>
              <a:rPr lang="en-GB" altLang="en-US" dirty="0">
                <a:solidFill>
                  <a:schemeClr val="bg1">
                    <a:lumMod val="50000"/>
                  </a:schemeClr>
                </a:solidFill>
                <a:latin typeface="Arial" charset="0"/>
                <a:cs typeface="Arial" charset="0"/>
              </a:rPr>
            </a:br>
            <a:r>
              <a:rPr lang="en-GB" altLang="en-US" dirty="0">
                <a:solidFill>
                  <a:schemeClr val="bg1">
                    <a:lumMod val="50000"/>
                  </a:schemeClr>
                </a:solidFill>
                <a:latin typeface="Arial" charset="0"/>
                <a:cs typeface="Arial" charset="0"/>
              </a:rPr>
              <a:t>by means of a small pit </a:t>
            </a:r>
            <a:br>
              <a:rPr lang="en-GB" altLang="en-US" dirty="0">
                <a:solidFill>
                  <a:schemeClr val="bg1">
                    <a:lumMod val="50000"/>
                  </a:schemeClr>
                </a:solidFill>
                <a:latin typeface="Arial" charset="0"/>
                <a:cs typeface="Arial" charset="0"/>
              </a:rPr>
            </a:br>
            <a:r>
              <a:rPr lang="en-GB" altLang="en-US" dirty="0">
                <a:solidFill>
                  <a:schemeClr val="bg1">
                    <a:lumMod val="50000"/>
                  </a:schemeClr>
                </a:solidFill>
                <a:latin typeface="Arial" charset="0"/>
                <a:cs typeface="Arial" charset="0"/>
              </a:rPr>
              <a:t>filled with gravel</a:t>
            </a:r>
          </a:p>
        </p:txBody>
      </p:sp>
      <p:sp>
        <p:nvSpPr>
          <p:cNvPr id="18637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863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8637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5829" name="AutoShape 412"/>
          <p:cNvSpPr>
            <a:spLocks noChangeArrowheads="1"/>
          </p:cNvSpPr>
          <p:nvPr/>
        </p:nvSpPr>
        <p:spPr bwMode="auto">
          <a:xfrm rot="16200000" flipH="1">
            <a:off x="4595812" y="3862388"/>
            <a:ext cx="511175" cy="254000"/>
          </a:xfrm>
          <a:prstGeom prst="rightArrow">
            <a:avLst>
              <a:gd name="adj1" fmla="val 50000"/>
              <a:gd name="adj2" fmla="val 50313"/>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5830" name="AutoShape 420"/>
          <p:cNvSpPr>
            <a:spLocks noChangeArrowheads="1"/>
          </p:cNvSpPr>
          <p:nvPr/>
        </p:nvSpPr>
        <p:spPr bwMode="auto">
          <a:xfrm flipH="1">
            <a:off x="6835775" y="4362450"/>
            <a:ext cx="703263" cy="328613"/>
          </a:xfrm>
          <a:prstGeom prst="rightArrow">
            <a:avLst>
              <a:gd name="adj1" fmla="val 50000"/>
              <a:gd name="adj2" fmla="val 53502"/>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5831" name="AutoShape 421"/>
          <p:cNvSpPr>
            <a:spLocks noChangeArrowheads="1"/>
          </p:cNvSpPr>
          <p:nvPr/>
        </p:nvSpPr>
        <p:spPr bwMode="auto">
          <a:xfrm rot="16200000" flipH="1">
            <a:off x="5853112" y="3862388"/>
            <a:ext cx="511175" cy="254000"/>
          </a:xfrm>
          <a:prstGeom prst="rightArrow">
            <a:avLst>
              <a:gd name="adj1" fmla="val 50000"/>
              <a:gd name="adj2" fmla="val 50313"/>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5832" name="AutoShape 422"/>
          <p:cNvSpPr>
            <a:spLocks noChangeArrowheads="1"/>
          </p:cNvSpPr>
          <p:nvPr/>
        </p:nvSpPr>
        <p:spPr bwMode="auto">
          <a:xfrm rot="16200000" flipH="1">
            <a:off x="6881812" y="3862388"/>
            <a:ext cx="511175" cy="254000"/>
          </a:xfrm>
          <a:prstGeom prst="rightArrow">
            <a:avLst>
              <a:gd name="adj1" fmla="val 50000"/>
              <a:gd name="adj2" fmla="val 50313"/>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5833" name="AutoShape 423"/>
          <p:cNvSpPr>
            <a:spLocks noChangeArrowheads="1"/>
          </p:cNvSpPr>
          <p:nvPr/>
        </p:nvSpPr>
        <p:spPr bwMode="auto">
          <a:xfrm rot="5400000" flipH="1" flipV="1">
            <a:off x="4595812" y="4929188"/>
            <a:ext cx="511175" cy="254000"/>
          </a:xfrm>
          <a:prstGeom prst="rightArrow">
            <a:avLst>
              <a:gd name="adj1" fmla="val 50000"/>
              <a:gd name="adj2" fmla="val 50313"/>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5834" name="AutoShape 424"/>
          <p:cNvSpPr>
            <a:spLocks noChangeArrowheads="1"/>
          </p:cNvSpPr>
          <p:nvPr/>
        </p:nvSpPr>
        <p:spPr bwMode="auto">
          <a:xfrm rot="5400000" flipH="1" flipV="1">
            <a:off x="5853112" y="4929188"/>
            <a:ext cx="511175" cy="254000"/>
          </a:xfrm>
          <a:prstGeom prst="rightArrow">
            <a:avLst>
              <a:gd name="adj1" fmla="val 50000"/>
              <a:gd name="adj2" fmla="val 50313"/>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5835" name="AutoShape 425"/>
          <p:cNvSpPr>
            <a:spLocks noChangeArrowheads="1"/>
          </p:cNvSpPr>
          <p:nvPr/>
        </p:nvSpPr>
        <p:spPr bwMode="auto">
          <a:xfrm rot="5400000" flipH="1" flipV="1">
            <a:off x="6881812" y="4929188"/>
            <a:ext cx="511175" cy="254000"/>
          </a:xfrm>
          <a:prstGeom prst="rightArrow">
            <a:avLst>
              <a:gd name="adj1" fmla="val 50000"/>
              <a:gd name="adj2" fmla="val 50313"/>
            </a:avLst>
          </a:prstGeom>
          <a:solidFill>
            <a:srgbClr val="148DCD"/>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5836" name="AutoShape 426"/>
          <p:cNvSpPr>
            <a:spLocks noChangeArrowheads="1"/>
          </p:cNvSpPr>
          <p:nvPr/>
        </p:nvSpPr>
        <p:spPr bwMode="auto">
          <a:xfrm flipH="1">
            <a:off x="5621338" y="4362450"/>
            <a:ext cx="703262" cy="328613"/>
          </a:xfrm>
          <a:prstGeom prst="rightArrow">
            <a:avLst>
              <a:gd name="adj1" fmla="val 50000"/>
              <a:gd name="adj2" fmla="val 53502"/>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5837" name="AutoShape 427"/>
          <p:cNvSpPr>
            <a:spLocks noChangeArrowheads="1"/>
          </p:cNvSpPr>
          <p:nvPr/>
        </p:nvSpPr>
        <p:spPr bwMode="auto">
          <a:xfrm flipH="1">
            <a:off x="4019550" y="4362450"/>
            <a:ext cx="704850" cy="328613"/>
          </a:xfrm>
          <a:prstGeom prst="rightArrow">
            <a:avLst>
              <a:gd name="adj1" fmla="val 50000"/>
              <a:gd name="adj2" fmla="val 53623"/>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205837"/>
                                        </p:tgtEl>
                                        <p:attrNameLst>
                                          <p:attrName>style.visibility</p:attrName>
                                        </p:attrNameLst>
                                      </p:cBhvr>
                                      <p:to>
                                        <p:strVal val="visible"/>
                                      </p:to>
                                    </p:set>
                                    <p:animEffect transition="in" filter="blinds(horizontal)">
                                      <p:cBhvr>
                                        <p:cTn id="17" dur="500"/>
                                        <p:tgtEl>
                                          <p:spTgt spid="20583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05836"/>
                                        </p:tgtEl>
                                        <p:attrNameLst>
                                          <p:attrName>style.visibility</p:attrName>
                                        </p:attrNameLst>
                                      </p:cBhvr>
                                      <p:to>
                                        <p:strVal val="visible"/>
                                      </p:to>
                                    </p:set>
                                    <p:animEffect transition="in" filter="blinds(horizontal)">
                                      <p:cBhvr>
                                        <p:cTn id="20" dur="500"/>
                                        <p:tgtEl>
                                          <p:spTgt spid="20583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05830"/>
                                        </p:tgtEl>
                                        <p:attrNameLst>
                                          <p:attrName>style.visibility</p:attrName>
                                        </p:attrNameLst>
                                      </p:cBhvr>
                                      <p:to>
                                        <p:strVal val="visible"/>
                                      </p:to>
                                    </p:set>
                                    <p:animEffect transition="in" filter="blinds(horizontal)">
                                      <p:cBhvr>
                                        <p:cTn id="23" dur="500"/>
                                        <p:tgtEl>
                                          <p:spTgt spid="2058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additive="base">
                                        <p:cTn id="2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 calcmode="lin" valueType="num">
                                      <p:cBhvr additive="base">
                                        <p:cTn id="3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6" presetID="3" presetClass="entr" presetSubtype="10" fill="hold" grpId="0" nodeType="withEffect">
                                  <p:stCondLst>
                                    <p:cond delay="0"/>
                                  </p:stCondLst>
                                  <p:childTnLst>
                                    <p:set>
                                      <p:cBhvr>
                                        <p:cTn id="37" dur="1" fill="hold">
                                          <p:stCondLst>
                                            <p:cond delay="0"/>
                                          </p:stCondLst>
                                        </p:cTn>
                                        <p:tgtEl>
                                          <p:spTgt spid="205829"/>
                                        </p:tgtEl>
                                        <p:attrNameLst>
                                          <p:attrName>style.visibility</p:attrName>
                                        </p:attrNameLst>
                                      </p:cBhvr>
                                      <p:to>
                                        <p:strVal val="visible"/>
                                      </p:to>
                                    </p:set>
                                    <p:animEffect transition="in" filter="blinds(horizontal)">
                                      <p:cBhvr>
                                        <p:cTn id="38" dur="500"/>
                                        <p:tgtEl>
                                          <p:spTgt spid="20582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05831"/>
                                        </p:tgtEl>
                                        <p:attrNameLst>
                                          <p:attrName>style.visibility</p:attrName>
                                        </p:attrNameLst>
                                      </p:cBhvr>
                                      <p:to>
                                        <p:strVal val="visible"/>
                                      </p:to>
                                    </p:set>
                                    <p:animEffect transition="in" filter="blinds(horizontal)">
                                      <p:cBhvr>
                                        <p:cTn id="41" dur="500"/>
                                        <p:tgtEl>
                                          <p:spTgt spid="20583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05832"/>
                                        </p:tgtEl>
                                        <p:attrNameLst>
                                          <p:attrName>style.visibility</p:attrName>
                                        </p:attrNameLst>
                                      </p:cBhvr>
                                      <p:to>
                                        <p:strVal val="visible"/>
                                      </p:to>
                                    </p:set>
                                    <p:animEffect transition="in" filter="blinds(horizontal)">
                                      <p:cBhvr>
                                        <p:cTn id="44" dur="500"/>
                                        <p:tgtEl>
                                          <p:spTgt spid="20583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05835"/>
                                        </p:tgtEl>
                                        <p:attrNameLst>
                                          <p:attrName>style.visibility</p:attrName>
                                        </p:attrNameLst>
                                      </p:cBhvr>
                                      <p:to>
                                        <p:strVal val="visible"/>
                                      </p:to>
                                    </p:set>
                                    <p:animEffect transition="in" filter="blinds(horizontal)">
                                      <p:cBhvr>
                                        <p:cTn id="47" dur="500"/>
                                        <p:tgtEl>
                                          <p:spTgt spid="20583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05834"/>
                                        </p:tgtEl>
                                        <p:attrNameLst>
                                          <p:attrName>style.visibility</p:attrName>
                                        </p:attrNameLst>
                                      </p:cBhvr>
                                      <p:to>
                                        <p:strVal val="visible"/>
                                      </p:to>
                                    </p:set>
                                    <p:animEffect transition="in" filter="blinds(horizontal)">
                                      <p:cBhvr>
                                        <p:cTn id="50" dur="500"/>
                                        <p:tgtEl>
                                          <p:spTgt spid="20583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05833"/>
                                        </p:tgtEl>
                                        <p:attrNameLst>
                                          <p:attrName>style.visibility</p:attrName>
                                        </p:attrNameLst>
                                      </p:cBhvr>
                                      <p:to>
                                        <p:strVal val="visible"/>
                                      </p:to>
                                    </p:set>
                                    <p:animEffect transition="in" filter="blinds(horizontal)">
                                      <p:cBhvr>
                                        <p:cTn id="53" dur="500"/>
                                        <p:tgtEl>
                                          <p:spTgt spid="205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animBg="1"/>
      <p:bldP spid="205830" grpId="0" animBg="1"/>
      <p:bldP spid="205831" grpId="0" animBg="1"/>
      <p:bldP spid="205832" grpId="0" animBg="1"/>
      <p:bldP spid="205833" grpId="0" animBg="1"/>
      <p:bldP spid="205834" grpId="0" animBg="1"/>
      <p:bldP spid="205835" grpId="0" animBg="1"/>
      <p:bldP spid="205836" grpId="0" animBg="1"/>
      <p:bldP spid="20583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Supporting columns for roof?</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8842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1A2B8F6-8B1B-418C-95DF-066026BECC5E}" type="slidenum">
              <a:rPr lang="en-US" altLang="en-US" sz="1200" smtClean="0">
                <a:solidFill>
                  <a:srgbClr val="898989"/>
                </a:solidFill>
              </a:rPr>
              <a:pPr>
                <a:spcBef>
                  <a:spcPct val="0"/>
                </a:spcBef>
                <a:buFontTx/>
                <a:buNone/>
              </a:pPr>
              <a:t>91</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384651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Roof has a considerable weight (steel truss, roofing sheets)</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Ensure good construction quality for the supporting columns</a:t>
            </a:r>
            <a:endParaRPr lang="de-DE" altLang="en-US" sz="2000" dirty="0">
              <a:solidFill>
                <a:schemeClr val="tx2"/>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Proper quality of square hollow section (SHS) columns, metal plates and bolts (anti-corrosive)</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Proper cement mixture (C20) for concrete pillars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Proper use of formworks during construction</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Proper installation of the bolts into the concrete pillars to allow for easy installation of the metal plate</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Proper fixing of the screw nuts on the bolts, avoiding any kind of friction that could result in damaging the concrete pillars</a:t>
            </a:r>
            <a:endParaRPr lang="de-DE" altLang="en-US" dirty="0">
              <a:solidFill>
                <a:srgbClr val="C00000"/>
              </a:solidFill>
              <a:latin typeface="Arial" charset="0"/>
              <a:cs typeface="Arial" charset="0"/>
            </a:endParaRPr>
          </a:p>
        </p:txBody>
      </p:sp>
      <p:sp>
        <p:nvSpPr>
          <p:cNvPr id="18842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884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8842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884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463" y="4648200"/>
            <a:ext cx="37163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Supporting columns for roof?</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904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1E38AA-56A5-45AF-BA52-6F219E3264B0}" type="slidenum">
              <a:rPr lang="en-US" altLang="en-US" sz="1200" smtClean="0">
                <a:solidFill>
                  <a:srgbClr val="898989"/>
                </a:solidFill>
              </a:rPr>
              <a:pPr>
                <a:spcBef>
                  <a:spcPct val="0"/>
                </a:spcBef>
                <a:buFontTx/>
                <a:buNone/>
              </a:pPr>
              <a:t>92</a:t>
            </a:fld>
            <a:endParaRPr lang="en-US" altLang="en-US" sz="1200" smtClean="0">
              <a:solidFill>
                <a:srgbClr val="898989"/>
              </a:solidFill>
            </a:endParaRPr>
          </a:p>
        </p:txBody>
      </p:sp>
      <p:sp>
        <p:nvSpPr>
          <p:cNvPr id="190469" name="Textfeld 8"/>
          <p:cNvSpPr txBox="1">
            <a:spLocks noChangeArrowheads="1"/>
          </p:cNvSpPr>
          <p:nvPr/>
        </p:nvSpPr>
        <p:spPr bwMode="auto">
          <a:xfrm>
            <a:off x="304800" y="8382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Good construction quality is crucial to ensure that the roof resists rough weather conditions such as heavy rain or storms</a:t>
            </a:r>
          </a:p>
        </p:txBody>
      </p:sp>
      <p:sp>
        <p:nvSpPr>
          <p:cNvPr id="1904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047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047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90473" name="Grafik 25" descr="2015-03-02 14.25.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1905000"/>
            <a:ext cx="3300412"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4" name="Grafik 24" descr="IMG_38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1905000"/>
            <a:ext cx="330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5" name="Grafik 29" descr="lmc_base_poly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 y="4241800"/>
            <a:ext cx="3319463"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6" name="Grafik 26" descr="IMG_381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9438" y="4241800"/>
            <a:ext cx="3306762"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llipse 14"/>
          <p:cNvSpPr/>
          <p:nvPr/>
        </p:nvSpPr>
        <p:spPr>
          <a:xfrm>
            <a:off x="3124200" y="1600200"/>
            <a:ext cx="10668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Ellipse 15"/>
          <p:cNvSpPr/>
          <p:nvPr/>
        </p:nvSpPr>
        <p:spPr>
          <a:xfrm>
            <a:off x="4343400" y="1600200"/>
            <a:ext cx="10668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90479" name="Grafik 11" descr="Thumbs_Up_Dow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3700" y="1524000"/>
            <a:ext cx="26860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a:xfrm>
            <a:off x="304800" y="2209800"/>
            <a:ext cx="8229600" cy="762000"/>
          </a:xfrm>
        </p:spPr>
        <p:txBody>
          <a:bodyPr/>
          <a:lstStyle/>
          <a:p>
            <a:r>
              <a:rPr lang="en-GB" altLang="en-US" sz="3600" b="1" smtClean="0">
                <a:solidFill>
                  <a:schemeClr val="tx2"/>
                </a:solidFill>
                <a:cs typeface="Calibri" panose="020F0502020204030204" pitchFamily="34" charset="0"/>
              </a:rPr>
              <a:t>Chambers &amp; Pipes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925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5D37C6-8647-48CB-8982-75340823DB6B}" type="slidenum">
              <a:rPr lang="en-US" altLang="en-US" sz="1200" smtClean="0">
                <a:solidFill>
                  <a:srgbClr val="898989"/>
                </a:solidFill>
              </a:rPr>
              <a:pPr>
                <a:spcBef>
                  <a:spcPct val="0"/>
                </a:spcBef>
                <a:buFontTx/>
                <a:buNone/>
              </a:pPr>
              <a:t>93</a:t>
            </a:fld>
            <a:endParaRPr lang="en-US" alt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Types of inspection chambers?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9456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FD3B480-A3EB-4BEA-90CF-E25F22C1045D}" type="slidenum">
              <a:rPr lang="en-US" altLang="en-US" sz="1200" smtClean="0">
                <a:solidFill>
                  <a:srgbClr val="898989"/>
                </a:solidFill>
              </a:rPr>
              <a:pPr>
                <a:spcBef>
                  <a:spcPct val="0"/>
                </a:spcBef>
                <a:buFontTx/>
                <a:buNone/>
              </a:pPr>
              <a:t>94</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1262063"/>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Two kinds of inspection chambers are foreseen for the DTF:</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Standard chamber to a depth of 1m below ground level</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Standard chamber to a depth of more than 1 meter</a:t>
            </a:r>
          </a:p>
        </p:txBody>
      </p:sp>
      <p:sp>
        <p:nvSpPr>
          <p:cNvPr id="1945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456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456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456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457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9457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3" y="2362200"/>
            <a:ext cx="533558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Location of inspection chambers?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966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3D5545-A779-4122-9A34-F705940B78FC}" type="slidenum">
              <a:rPr lang="en-US" altLang="en-US" sz="1200" smtClean="0">
                <a:solidFill>
                  <a:srgbClr val="898989"/>
                </a:solidFill>
              </a:rPr>
              <a:pPr>
                <a:spcBef>
                  <a:spcPct val="0"/>
                </a:spcBef>
                <a:buFontTx/>
                <a:buNone/>
              </a:pPr>
              <a:t>95</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1692275"/>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Inspection chambers are generally located:</a:t>
            </a:r>
          </a:p>
          <a:p>
            <a:pPr marL="642938" lvl="1" indent="-357188" eaLnBrk="1">
              <a:spcAft>
                <a:spcPts val="1200"/>
              </a:spcAft>
              <a:buFont typeface="Wingdings" pitchFamily="2" charset="2"/>
              <a:buChar char="ü"/>
              <a:defRPr/>
            </a:pPr>
            <a:r>
              <a:rPr lang="en-GB" altLang="en-US" b="1" dirty="0">
                <a:solidFill>
                  <a:srgbClr val="C00000"/>
                </a:solidFill>
                <a:latin typeface="Arial" charset="0"/>
                <a:cs typeface="Arial" charset="0"/>
              </a:rPr>
              <a:t>Every 25 meters </a:t>
            </a:r>
            <a:r>
              <a:rPr lang="en-GB" altLang="en-US" dirty="0">
                <a:solidFill>
                  <a:srgbClr val="C00000"/>
                </a:solidFill>
                <a:latin typeface="Arial" charset="0"/>
                <a:cs typeface="Arial" charset="0"/>
              </a:rPr>
              <a:t>to provide access to buried pipes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Where the </a:t>
            </a:r>
            <a:r>
              <a:rPr lang="en-GB" altLang="en-US" b="1" dirty="0">
                <a:solidFill>
                  <a:srgbClr val="C00000"/>
                </a:solidFill>
                <a:latin typeface="Arial" charset="0"/>
                <a:cs typeface="Arial" charset="0"/>
              </a:rPr>
              <a:t>flow direction </a:t>
            </a:r>
            <a:r>
              <a:rPr lang="en-GB" altLang="en-US" dirty="0">
                <a:solidFill>
                  <a:srgbClr val="C00000"/>
                </a:solidFill>
                <a:latin typeface="Arial" charset="0"/>
                <a:cs typeface="Arial" charset="0"/>
              </a:rPr>
              <a:t>of pipes changes, i.e. in case of bypasses</a:t>
            </a:r>
            <a:endParaRPr lang="de-DE" altLang="en-US" dirty="0">
              <a:solidFill>
                <a:srgbClr val="C00000"/>
              </a:solidFill>
              <a:latin typeface="Arial" charset="0"/>
              <a:cs typeface="Arial" charset="0"/>
            </a:endParaRPr>
          </a:p>
          <a:p>
            <a:pPr marL="642938" lvl="1" indent="-357188" eaLnBrk="1">
              <a:spcAft>
                <a:spcPts val="1200"/>
              </a:spcAft>
              <a:buFont typeface="Wingdings" pitchFamily="2" charset="2"/>
              <a:buChar char="ü"/>
              <a:defRPr/>
            </a:pPr>
            <a:endParaRPr lang="en-GB" altLang="en-US" dirty="0">
              <a:solidFill>
                <a:srgbClr val="C00000"/>
              </a:solidFill>
              <a:latin typeface="Arial" charset="0"/>
              <a:cs typeface="Arial" charset="0"/>
            </a:endParaRPr>
          </a:p>
        </p:txBody>
      </p:sp>
      <p:sp>
        <p:nvSpPr>
          <p:cNvPr id="1966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661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661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661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661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661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9662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390775"/>
            <a:ext cx="50577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Plugging of pipes?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1986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681974-B145-4774-86E2-8A74C9348A4D}" type="slidenum">
              <a:rPr lang="en-US" altLang="en-US" sz="1200" smtClean="0">
                <a:solidFill>
                  <a:srgbClr val="898989"/>
                </a:solidFill>
              </a:rPr>
              <a:pPr>
                <a:spcBef>
                  <a:spcPct val="0"/>
                </a:spcBef>
                <a:buFontTx/>
                <a:buNone/>
              </a:pPr>
              <a:t>96</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200025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Pipes, particularly bypasses, need to be plugged</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Use regular plastic plugs / end caps for plugging the PVC pipes:</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End cap that is pressed outside the normal end of a pipe</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Plug that is pressed inside the socket </a:t>
            </a:r>
            <a:r>
              <a:rPr lang="en-GB" altLang="en-US" i="1" dirty="0">
                <a:solidFill>
                  <a:srgbClr val="C00000"/>
                </a:solidFill>
                <a:latin typeface="Arial" charset="0"/>
                <a:cs typeface="Arial" charset="0"/>
              </a:rPr>
              <a:t>(recommended as the pipe end has a rubber sealing; hence the plugging is water-tight)</a:t>
            </a:r>
          </a:p>
        </p:txBody>
      </p:sp>
      <p:sp>
        <p:nvSpPr>
          <p:cNvPr id="1986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866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866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866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866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86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19866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21811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24200"/>
            <a:ext cx="61817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p:cNvSpPr txBox="1">
            <a:spLocks noChangeArrowheads="1"/>
          </p:cNvSpPr>
          <p:nvPr/>
        </p:nvSpPr>
        <p:spPr bwMode="auto">
          <a:xfrm>
            <a:off x="304800" y="48006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Fix plugs permanently to the inspection box with a rustproof, stainless steel chain to avoid theft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7" presetID="3" presetClass="entr" presetSubtype="10" fill="hold" nodeType="withEffect">
                                  <p:stCondLst>
                                    <p:cond delay="0"/>
                                  </p:stCondLst>
                                  <p:childTnLst>
                                    <p:set>
                                      <p:cBhvr>
                                        <p:cTn id="18" dur="1" fill="hold">
                                          <p:stCondLst>
                                            <p:cond delay="0"/>
                                          </p:stCondLst>
                                        </p:cTn>
                                        <p:tgtEl>
                                          <p:spTgt spid="218115"/>
                                        </p:tgtEl>
                                        <p:attrNameLst>
                                          <p:attrName>style.visibility</p:attrName>
                                        </p:attrNameLst>
                                      </p:cBhvr>
                                      <p:to>
                                        <p:strVal val="visible"/>
                                      </p:to>
                                    </p:set>
                                    <p:animEffect transition="in" filter="blinds(horizontal)">
                                      <p:cBhvr>
                                        <p:cTn id="19" dur="500"/>
                                        <p:tgtEl>
                                          <p:spTgt spid="21811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 calcmode="lin" valueType="num">
                                      <p:cBhvr additive="base">
                                        <p:cTn id="2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Plugging of pipes?</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0070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C09540-9076-49B1-AF11-B7D00F7B7FBE}" type="slidenum">
              <a:rPr lang="en-US" altLang="en-US" sz="1200" smtClean="0">
                <a:solidFill>
                  <a:srgbClr val="898989"/>
                </a:solidFill>
              </a:rPr>
              <a:pPr>
                <a:spcBef>
                  <a:spcPct val="0"/>
                </a:spcBef>
                <a:buFontTx/>
                <a:buNone/>
              </a:pPr>
              <a:t>97</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71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Assure that pipes are placed in a way that the </a:t>
            </a:r>
            <a:r>
              <a:rPr lang="en-GB" altLang="en-US" sz="2000" b="1">
                <a:solidFill>
                  <a:schemeClr val="tx2"/>
                </a:solidFill>
                <a:latin typeface="Arial" panose="020B0604020202020204" pitchFamily="34" charset="0"/>
              </a:rPr>
              <a:t>sockets are accessible </a:t>
            </a:r>
            <a:r>
              <a:rPr lang="en-GB" altLang="en-US" sz="2000">
                <a:solidFill>
                  <a:schemeClr val="tx2"/>
                </a:solidFill>
                <a:latin typeface="Arial" panose="020B0604020202020204" pitchFamily="34" charset="0"/>
              </a:rPr>
              <a:t>in order being able to close pipes with plugs from inside</a:t>
            </a:r>
          </a:p>
          <a:p>
            <a:pPr lvl="1" eaLnBrk="1">
              <a:spcBef>
                <a:spcPct val="0"/>
              </a:spcBef>
              <a:spcAft>
                <a:spcPts val="1200"/>
              </a:spcAft>
              <a:buFont typeface="Arial" panose="020B0604020202020204" pitchFamily="34" charset="0"/>
              <a:buChar char="•"/>
            </a:pPr>
            <a:r>
              <a:rPr lang="en-GB" altLang="en-US" sz="2000">
                <a:solidFill>
                  <a:schemeClr val="tx2"/>
                </a:solidFill>
                <a:latin typeface="Arial" panose="020B0604020202020204" pitchFamily="34" charset="0"/>
              </a:rPr>
              <a:t>Ensure that the pipe end </a:t>
            </a:r>
            <a:r>
              <a:rPr lang="en-GB" altLang="en-US" sz="2000" b="1">
                <a:solidFill>
                  <a:schemeClr val="tx2"/>
                </a:solidFill>
                <a:latin typeface="Arial" panose="020B0604020202020204" pitchFamily="34" charset="0"/>
              </a:rPr>
              <a:t>finishes with the plastering </a:t>
            </a:r>
            <a:r>
              <a:rPr lang="en-GB" altLang="en-US" sz="2000">
                <a:solidFill>
                  <a:schemeClr val="tx2"/>
                </a:solidFill>
                <a:latin typeface="Arial" panose="020B0604020202020204" pitchFamily="34" charset="0"/>
              </a:rPr>
              <a:t>of the inspection box </a:t>
            </a:r>
            <a:r>
              <a:rPr lang="en-GB" altLang="en-US" sz="2000" i="1">
                <a:solidFill>
                  <a:schemeClr val="tx2"/>
                </a:solidFill>
                <a:latin typeface="Arial" panose="020B0604020202020204" pitchFamily="34" charset="0"/>
              </a:rPr>
              <a:t>(it is not required to build any kind of channel)</a:t>
            </a:r>
            <a:endParaRPr lang="de-DE" altLang="en-US" sz="2000">
              <a:solidFill>
                <a:schemeClr val="tx2"/>
              </a:solidFill>
              <a:latin typeface="Arial" panose="020B0604020202020204" pitchFamily="34" charset="0"/>
            </a:endParaRPr>
          </a:p>
        </p:txBody>
      </p:sp>
      <p:sp>
        <p:nvSpPr>
          <p:cNvPr id="2007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071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071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071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071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071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071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2007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2286000"/>
            <a:ext cx="3424237"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15"/>
          <p:cNvSpPr txBox="1">
            <a:spLocks noChangeArrowheads="1"/>
          </p:cNvSpPr>
          <p:nvPr/>
        </p:nvSpPr>
        <p:spPr bwMode="auto">
          <a:xfrm>
            <a:off x="304800" y="4764088"/>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64293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a:spcBef>
                <a:spcPct val="0"/>
              </a:spcBef>
              <a:spcAft>
                <a:spcPts val="1200"/>
              </a:spcAft>
              <a:buFont typeface="Wingdings" panose="05000000000000000000" pitchFamily="2" charset="2"/>
              <a:buChar char="ü"/>
            </a:pPr>
            <a:r>
              <a:rPr lang="en-GB" altLang="en-US" sz="1800">
                <a:solidFill>
                  <a:srgbClr val="C00000"/>
                </a:solidFill>
                <a:latin typeface="Arial" panose="020B0604020202020204" pitchFamily="34" charset="0"/>
              </a:rPr>
              <a:t>If the sockets are not accessible in an inspection chamber, </a:t>
            </a:r>
            <a:br>
              <a:rPr lang="en-GB" altLang="en-US" sz="1800">
                <a:solidFill>
                  <a:srgbClr val="C00000"/>
                </a:solidFill>
                <a:latin typeface="Arial" panose="020B0604020202020204" pitchFamily="34" charset="0"/>
              </a:rPr>
            </a:br>
            <a:r>
              <a:rPr lang="en-GB" altLang="en-US" sz="1800">
                <a:solidFill>
                  <a:srgbClr val="C00000"/>
                </a:solidFill>
                <a:latin typeface="Arial" panose="020B0604020202020204" pitchFamily="34" charset="0"/>
              </a:rPr>
              <a:t>the pipe cannot be plugged  </a:t>
            </a:r>
          </a:p>
        </p:txBody>
      </p:sp>
      <p:pic>
        <p:nvPicPr>
          <p:cNvPr id="17" name="Grafik 16" descr="imagesJ33F5OK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648200"/>
            <a:ext cx="9858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Flow regulation at Receiving Bay?</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027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B7921A-3835-47A0-BC9D-D7F763B996FF}" type="slidenum">
              <a:rPr lang="en-US" altLang="en-US" sz="1200" smtClean="0">
                <a:solidFill>
                  <a:srgbClr val="898989"/>
                </a:solidFill>
              </a:rPr>
              <a:pPr>
                <a:spcBef>
                  <a:spcPct val="0"/>
                </a:spcBef>
                <a:buFontTx/>
                <a:buNone/>
              </a:pPr>
              <a:t>98</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2154238"/>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Main flow into the system is regulated to ensure a steady flow and to avoid peaks</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Place a </a:t>
            </a:r>
            <a:r>
              <a:rPr lang="en-GB" altLang="en-US" b="1" dirty="0">
                <a:solidFill>
                  <a:srgbClr val="C00000"/>
                </a:solidFill>
                <a:latin typeface="Arial" charset="0"/>
                <a:cs typeface="Arial" charset="0"/>
              </a:rPr>
              <a:t>penstock sliding valve </a:t>
            </a:r>
            <a:r>
              <a:rPr lang="en-GB" altLang="en-US" dirty="0">
                <a:solidFill>
                  <a:srgbClr val="C00000"/>
                </a:solidFill>
                <a:latin typeface="Arial" charset="0"/>
                <a:cs typeface="Arial" charset="0"/>
              </a:rPr>
              <a:t>at the outlet pipe of the Balancing Tank</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The inspection chamber also hosts outlets to the settler (</a:t>
            </a:r>
            <a:r>
              <a:rPr lang="en-GB" altLang="en-US" b="1" dirty="0">
                <a:solidFill>
                  <a:srgbClr val="C00000"/>
                </a:solidFill>
                <a:latin typeface="Arial" charset="0"/>
                <a:cs typeface="Arial" charset="0"/>
              </a:rPr>
              <a:t>bottom</a:t>
            </a:r>
            <a:r>
              <a:rPr lang="en-GB" altLang="en-US" dirty="0">
                <a:solidFill>
                  <a:srgbClr val="C00000"/>
                </a:solidFill>
                <a:latin typeface="Arial" charset="0"/>
                <a:cs typeface="Arial" charset="0"/>
              </a:rPr>
              <a:t> of chamber), a bypass (slightly </a:t>
            </a:r>
            <a:r>
              <a:rPr lang="en-GB" altLang="en-US" b="1" dirty="0">
                <a:solidFill>
                  <a:srgbClr val="C00000"/>
                </a:solidFill>
                <a:latin typeface="Arial" charset="0"/>
                <a:cs typeface="Arial" charset="0"/>
              </a:rPr>
              <a:t>elevated</a:t>
            </a:r>
            <a:r>
              <a:rPr lang="en-GB" altLang="en-US" dirty="0">
                <a:solidFill>
                  <a:srgbClr val="C00000"/>
                </a:solidFill>
                <a:latin typeface="Arial" charset="0"/>
                <a:cs typeface="Arial" charset="0"/>
              </a:rPr>
              <a:t>), as well as an overflow (</a:t>
            </a:r>
            <a:r>
              <a:rPr lang="en-GB" altLang="en-US" b="1" dirty="0">
                <a:solidFill>
                  <a:srgbClr val="C00000"/>
                </a:solidFill>
                <a:latin typeface="Arial" charset="0"/>
                <a:cs typeface="Arial" charset="0"/>
              </a:rPr>
              <a:t>on top </a:t>
            </a:r>
            <a:r>
              <a:rPr lang="en-GB" altLang="en-US" dirty="0">
                <a:solidFill>
                  <a:srgbClr val="C00000"/>
                </a:solidFill>
                <a:latin typeface="Arial" charset="0"/>
                <a:cs typeface="Arial" charset="0"/>
              </a:rPr>
              <a:t>of chamber)</a:t>
            </a:r>
            <a:endParaRPr lang="en-GB" altLang="en-US" sz="2000" dirty="0">
              <a:solidFill>
                <a:schemeClr val="tx2"/>
              </a:solidFill>
              <a:latin typeface="Arial" charset="0"/>
              <a:cs typeface="Arial" charset="0"/>
            </a:endParaRPr>
          </a:p>
        </p:txBody>
      </p:sp>
      <p:sp>
        <p:nvSpPr>
          <p:cNvPr id="2027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275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276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276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276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276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276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202765" name="Grafik 17" descr="cid:image003.jpg@01D0C8A1.D429714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0600" y="3048000"/>
            <a:ext cx="4316413"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66" name="Picture 14" descr="C:\Users\jgoetzenberger\Desktop\2015-07-17 11.10.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740025"/>
            <a:ext cx="25146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a:xfrm>
            <a:off x="0" y="-152400"/>
            <a:ext cx="8686800" cy="762000"/>
          </a:xfrm>
        </p:spPr>
        <p:txBody>
          <a:bodyPr/>
          <a:lstStyle/>
          <a:p>
            <a:r>
              <a:rPr lang="en-GB" altLang="en-US" sz="3600" b="1" smtClean="0">
                <a:solidFill>
                  <a:schemeClr val="accent2"/>
                </a:solidFill>
                <a:cs typeface="Calibri" panose="020F0502020204030204" pitchFamily="34" charset="0"/>
              </a:rPr>
              <a:t>Flow regulation upstream Wetland?</a:t>
            </a:r>
          </a:p>
        </p:txBody>
      </p:sp>
      <p:sp>
        <p:nvSpPr>
          <p:cNvPr id="2" name="Date Placeholder 1"/>
          <p:cNvSpPr>
            <a:spLocks noGrp="1"/>
          </p:cNvSpPr>
          <p:nvPr>
            <p:ph type="dt" sz="quarter" idx="10"/>
          </p:nvPr>
        </p:nvSpPr>
        <p:spPr/>
        <p:txBody>
          <a:bodyPr/>
          <a:lstStyle/>
          <a:p>
            <a:pPr>
              <a:defRPr/>
            </a:pPr>
            <a:fld id="{7CE76128-63B1-42D2-B944-8035C8D3D47E}" type="datetime1">
              <a:rPr lang="en-US"/>
              <a:pPr>
                <a:defRPr/>
              </a:pPr>
              <a:t>8/19/2017</a:t>
            </a:fld>
            <a:endParaRPr lang="en-US"/>
          </a:p>
        </p:txBody>
      </p:sp>
      <p:sp>
        <p:nvSpPr>
          <p:cNvPr id="20480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FD4298F-69F1-4531-B827-0E4C63785880}" type="slidenum">
              <a:rPr lang="en-US" altLang="en-US" sz="1200" smtClean="0">
                <a:solidFill>
                  <a:srgbClr val="898989"/>
                </a:solidFill>
              </a:rPr>
              <a:pPr>
                <a:spcBef>
                  <a:spcPct val="0"/>
                </a:spcBef>
                <a:buFontTx/>
                <a:buNone/>
              </a:pPr>
              <a:t>99</a:t>
            </a:fld>
            <a:endParaRPr lang="en-US" altLang="en-US" sz="1200" smtClean="0">
              <a:solidFill>
                <a:srgbClr val="898989"/>
              </a:solidFill>
            </a:endParaRPr>
          </a:p>
        </p:txBody>
      </p:sp>
      <p:sp>
        <p:nvSpPr>
          <p:cNvPr id="9" name="Textfeld 8"/>
          <p:cNvSpPr txBox="1">
            <a:spLocks noChangeArrowheads="1"/>
          </p:cNvSpPr>
          <p:nvPr/>
        </p:nvSpPr>
        <p:spPr bwMode="auto">
          <a:xfrm>
            <a:off x="304800" y="838200"/>
            <a:ext cx="8382000" cy="2000250"/>
          </a:xfrm>
          <a:prstGeom prst="rect">
            <a:avLst/>
          </a:prstGeom>
          <a:noFill/>
          <a:ln w="9525">
            <a:noFill/>
            <a:miter lim="800000"/>
            <a:headEnd/>
            <a:tailEnd/>
          </a:ln>
        </p:spPr>
        <p:txBody>
          <a:bodyPr>
            <a:spAutoFit/>
          </a:bodyPr>
          <a:lstStyle/>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Flow is diverted between the intermittently operating filter beds</a:t>
            </a:r>
          </a:p>
          <a:p>
            <a:pPr marL="357188" lvl="1" indent="-357188" eaLnBrk="1">
              <a:spcAft>
                <a:spcPts val="1200"/>
              </a:spcAft>
              <a:buFont typeface="Arial" charset="0"/>
              <a:buChar char="•"/>
              <a:defRPr/>
            </a:pPr>
            <a:r>
              <a:rPr lang="en-GB" altLang="en-US" sz="2000" dirty="0">
                <a:solidFill>
                  <a:schemeClr val="tx2"/>
                </a:solidFill>
                <a:latin typeface="Arial" charset="0"/>
                <a:cs typeface="Arial" charset="0"/>
              </a:rPr>
              <a:t>A volume-wise flow regulation is not required</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Place PVC </a:t>
            </a:r>
            <a:r>
              <a:rPr lang="en-GB" altLang="en-US" b="1" dirty="0" err="1">
                <a:solidFill>
                  <a:srgbClr val="C00000"/>
                </a:solidFill>
                <a:latin typeface="Arial" charset="0"/>
                <a:cs typeface="Arial" charset="0"/>
              </a:rPr>
              <a:t>ballcock</a:t>
            </a:r>
            <a:r>
              <a:rPr lang="en-GB" altLang="en-US" b="1" dirty="0">
                <a:solidFill>
                  <a:srgbClr val="C00000"/>
                </a:solidFill>
                <a:latin typeface="Arial" charset="0"/>
                <a:cs typeface="Arial" charset="0"/>
              </a:rPr>
              <a:t> valves </a:t>
            </a:r>
            <a:r>
              <a:rPr lang="en-GB" altLang="en-US" dirty="0">
                <a:solidFill>
                  <a:srgbClr val="C00000"/>
                </a:solidFill>
                <a:latin typeface="Arial" charset="0"/>
                <a:cs typeface="Arial" charset="0"/>
              </a:rPr>
              <a:t>into the DN50 HDPE feeding pipes leading to the filter beds</a:t>
            </a:r>
          </a:p>
          <a:p>
            <a:pPr marL="642938" lvl="1" indent="-357188" eaLnBrk="1">
              <a:spcAft>
                <a:spcPts val="1200"/>
              </a:spcAft>
              <a:buFont typeface="Wingdings" pitchFamily="2" charset="2"/>
              <a:buChar char="ü"/>
              <a:defRPr/>
            </a:pPr>
            <a:r>
              <a:rPr lang="en-GB" altLang="en-US" dirty="0">
                <a:solidFill>
                  <a:srgbClr val="C00000"/>
                </a:solidFill>
                <a:latin typeface="Arial" charset="0"/>
                <a:cs typeface="Arial" charset="0"/>
              </a:rPr>
              <a:t>Plug the bypass pipe in an attached dry chamber</a:t>
            </a:r>
          </a:p>
        </p:txBody>
      </p:sp>
      <p:sp>
        <p:nvSpPr>
          <p:cNvPr id="2048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480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480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480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481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481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sp>
        <p:nvSpPr>
          <p:cNvPr id="20481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en-US" sz="1800">
              <a:latin typeface="Arial" panose="020B0604020202020204" pitchFamily="34" charset="0"/>
            </a:endParaRPr>
          </a:p>
        </p:txBody>
      </p:sp>
      <p:pic>
        <p:nvPicPr>
          <p:cNvPr id="14" name="Picture 3" descr="cid:image004.jpg@01D0C8A1.D429714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57400" y="2819400"/>
            <a:ext cx="49530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 calcmode="lin" valueType="num">
                                      <p:cBhvr additive="base">
                                        <p:cTn id="16"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7698</TotalTime>
  <Words>6952</Words>
  <Application>Microsoft Office PowerPoint</Application>
  <PresentationFormat>On-screen Show (4:3)</PresentationFormat>
  <Paragraphs>1080</Paragraphs>
  <Slides>121</Slides>
  <Notes>121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121</vt:i4>
      </vt:variant>
    </vt:vector>
  </HeadingPairs>
  <TitlesOfParts>
    <vt:vector size="126" baseType="lpstr">
      <vt:lpstr>Arial</vt:lpstr>
      <vt:lpstr>Calibri</vt:lpstr>
      <vt:lpstr>Wingdings</vt:lpstr>
      <vt:lpstr>Times New Roman</vt:lpstr>
      <vt:lpstr>Office Theme</vt:lpstr>
      <vt:lpstr>Upscaling Basic Sanitation for the Urban Poor (UBSUP) </vt:lpstr>
      <vt:lpstr>Content</vt:lpstr>
      <vt:lpstr>What is the context of this session?</vt:lpstr>
      <vt:lpstr>PowerPoint Presentation</vt:lpstr>
      <vt:lpstr>PowerPoint Presentation</vt:lpstr>
      <vt:lpstr>General considerations &amp; directions</vt:lpstr>
      <vt:lpstr>Why is it required to put so much effort on a simple construction work?</vt:lpstr>
      <vt:lpstr>Which instructions do apply?</vt:lpstr>
      <vt:lpstr>Which sequence of works is recommended?</vt:lpstr>
      <vt:lpstr>Which sequence of works is recommended?</vt:lpstr>
      <vt:lpstr>Which sequence of works is recommended?</vt:lpstr>
      <vt:lpstr>Which sequence of works is recommended?</vt:lpstr>
      <vt:lpstr>What about access to and within the site</vt:lpstr>
      <vt:lpstr>What about access to and within the site?</vt:lpstr>
      <vt:lpstr>How are materials stored to avoid damage?</vt:lpstr>
      <vt:lpstr>How are materials stored to avoid damage?</vt:lpstr>
      <vt:lpstr>How is the benchmark set?</vt:lpstr>
      <vt:lpstr>Excavation, backfilling, compacting?</vt:lpstr>
      <vt:lpstr>Excavation?</vt:lpstr>
      <vt:lpstr>Backfilling &amp; compacting?</vt:lpstr>
      <vt:lpstr>Which mortar is to be used?</vt:lpstr>
      <vt:lpstr>Which mortar is to be used?</vt:lpstr>
      <vt:lpstr>What about reinforcement?</vt:lpstr>
      <vt:lpstr>What about water tightness?</vt:lpstr>
      <vt:lpstr>Why is horizontal construction important?</vt:lpstr>
      <vt:lpstr>Why is curing so important?</vt:lpstr>
      <vt:lpstr>What is to be considered during backfilling?</vt:lpstr>
      <vt:lpstr>How is water-tightness checked?</vt:lpstr>
      <vt:lpstr>How is water-tightness checked?</vt:lpstr>
      <vt:lpstr>Piping: Which quality of pipes is required?</vt:lpstr>
      <vt:lpstr>Piping: Which slope is required?</vt:lpstr>
      <vt:lpstr>Piping: How are the pipes laid?</vt:lpstr>
      <vt:lpstr>Piping: How are the pipes joined?</vt:lpstr>
      <vt:lpstr>What is the importance of levels?</vt:lpstr>
      <vt:lpstr>Receiving Bay &amp; Balancing Tank (RB/BT)</vt:lpstr>
      <vt:lpstr>Access to the RB/BT?</vt:lpstr>
      <vt:lpstr>Screens and cleaning channels?</vt:lpstr>
      <vt:lpstr>Screens and cleaning channels?</vt:lpstr>
      <vt:lpstr>Water tightness?</vt:lpstr>
      <vt:lpstr>Settler (ST)</vt:lpstr>
      <vt:lpstr>Water tightness?</vt:lpstr>
      <vt:lpstr>Connections between chambers?</vt:lpstr>
      <vt:lpstr>Ventilation?</vt:lpstr>
      <vt:lpstr>Manholes?</vt:lpstr>
      <vt:lpstr>Anaerobic Baffle Reactor (ABR)</vt:lpstr>
      <vt:lpstr>Distribution channel &amp; inlet pipes?</vt:lpstr>
      <vt:lpstr>Distribution channel &amp; inlet pipes?</vt:lpstr>
      <vt:lpstr>Distribution channel &amp; inlet pipes?</vt:lpstr>
      <vt:lpstr>Connection pipes inside ABR?</vt:lpstr>
      <vt:lpstr>Connection pipes inside ABR?</vt:lpstr>
      <vt:lpstr>Connection pipes inside ABR?</vt:lpstr>
      <vt:lpstr>Connection pipes inside ABR?</vt:lpstr>
      <vt:lpstr>Water tightness?</vt:lpstr>
      <vt:lpstr>Ventilation?</vt:lpstr>
      <vt:lpstr>Manholes?</vt:lpstr>
      <vt:lpstr>Siphon?</vt:lpstr>
      <vt:lpstr>Siphon?</vt:lpstr>
      <vt:lpstr>Testing of siphon?</vt:lpstr>
      <vt:lpstr>Electrical wiring?</vt:lpstr>
      <vt:lpstr>Vertical Flow Constructed Wetland (VFCW)</vt:lpstr>
      <vt:lpstr>Slope of ground bottom and drainage pipes?</vt:lpstr>
      <vt:lpstr>Slope of ground bottom and drainage pipes?</vt:lpstr>
      <vt:lpstr>Water-tight foundation?</vt:lpstr>
      <vt:lpstr>Installation of PE liner?</vt:lpstr>
      <vt:lpstr>Installation of PE liner?</vt:lpstr>
      <vt:lpstr>Installation of drainage pipes?</vt:lpstr>
      <vt:lpstr>Installation of drainage pipes?</vt:lpstr>
      <vt:lpstr>Installation of drainage pipes?</vt:lpstr>
      <vt:lpstr>Shape of drainage pipes?</vt:lpstr>
      <vt:lpstr>Mixture of filter materials?</vt:lpstr>
      <vt:lpstr>Mixture of filter materials?</vt:lpstr>
      <vt:lpstr>Installation of filter materials?</vt:lpstr>
      <vt:lpstr>Installation of filter materials?</vt:lpstr>
      <vt:lpstr>Installation of filter materials?</vt:lpstr>
      <vt:lpstr>Installation of filter materials?</vt:lpstr>
      <vt:lpstr>Distribution pipes?</vt:lpstr>
      <vt:lpstr>Distribution pipes?</vt:lpstr>
      <vt:lpstr>Planting of filter beds?</vt:lpstr>
      <vt:lpstr>Planting of filter beds?</vt:lpstr>
      <vt:lpstr>Drainage / bypass channel?</vt:lpstr>
      <vt:lpstr>Effluent pipe?</vt:lpstr>
      <vt:lpstr>Sludge Drying Reed Bed (SDRB)</vt:lpstr>
      <vt:lpstr>Level?</vt:lpstr>
      <vt:lpstr>Slope of ground and drainage pipes?</vt:lpstr>
      <vt:lpstr>Water tightness?</vt:lpstr>
      <vt:lpstr>Mixture and installation of filter material?</vt:lpstr>
      <vt:lpstr>Plantation?</vt:lpstr>
      <vt:lpstr>Co-composting Area (CA)</vt:lpstr>
      <vt:lpstr>Level?</vt:lpstr>
      <vt:lpstr>Drainage channels?</vt:lpstr>
      <vt:lpstr>Supporting columns for roof?</vt:lpstr>
      <vt:lpstr>Supporting columns for roof?</vt:lpstr>
      <vt:lpstr>Chambers &amp; Pipes</vt:lpstr>
      <vt:lpstr>Types of inspection chambers?</vt:lpstr>
      <vt:lpstr>Location of inspection chambers?</vt:lpstr>
      <vt:lpstr>Plugging of pipes?</vt:lpstr>
      <vt:lpstr>Plugging of pipes?</vt:lpstr>
      <vt:lpstr>Flow regulation at Receiving Bay?</vt:lpstr>
      <vt:lpstr>Flow regulation upstream Wetland?</vt:lpstr>
      <vt:lpstr>Flow regulation upstream Wetland?</vt:lpstr>
      <vt:lpstr>Covers?</vt:lpstr>
      <vt:lpstr>Operator / Storage Building</vt:lpstr>
      <vt:lpstr>Water supply?</vt:lpstr>
      <vt:lpstr>Energy supply?</vt:lpstr>
      <vt:lpstr>Drainage?</vt:lpstr>
      <vt:lpstr>Auxiliary Works</vt:lpstr>
      <vt:lpstr>Final landscaping &amp; drainage?</vt:lpstr>
      <vt:lpstr>Fence?</vt:lpstr>
      <vt:lpstr>Gate?</vt:lpstr>
      <vt:lpstr>Health and Safety</vt:lpstr>
      <vt:lpstr>Basic rules for safety?</vt:lpstr>
      <vt:lpstr>Basic rules for safety?</vt:lpstr>
      <vt:lpstr>Emergency Response?</vt:lpstr>
      <vt:lpstr>Emergency Response?</vt:lpstr>
      <vt:lpstr>Emergency Response?</vt:lpstr>
      <vt:lpstr>HEALTH &amp; SAFETY EXAMPLES?</vt:lpstr>
      <vt:lpstr>HEALTH &amp; SAFETY EXAMPLES?</vt:lpstr>
      <vt:lpstr>HEALTH &amp; SAFETY EXAMPLES?</vt:lpstr>
      <vt:lpstr>HEALTH &amp; SAFETY EXAMPLES?</vt:lpstr>
      <vt:lpstr>HEALTH &amp; SAFETY EXAMPLES?</vt:lpstr>
      <vt:lpstr>Do you have any questions, remarks or suggestions?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Services Trust Fund</dc:title>
  <dc:creator>Maria.Notley</dc:creator>
  <cp:lastModifiedBy>Bernard Njenga</cp:lastModifiedBy>
  <cp:revision>721</cp:revision>
  <cp:lastPrinted>2012-07-20T13:18:10Z</cp:lastPrinted>
  <dcterms:created xsi:type="dcterms:W3CDTF">2011-07-26T11:49:09Z</dcterms:created>
  <dcterms:modified xsi:type="dcterms:W3CDTF">2017-08-19T01:06:23Z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3153548</vt:lpwstr>
  </property>
  <property fmtid="{D5CDD505-2E9C-101B-9397-08002B2CF9AE}" name="NXPowerLiteSettings" pid="3">
    <vt:lpwstr>C4000400038000</vt:lpwstr>
  </property>
  <property fmtid="{D5CDD505-2E9C-101B-9397-08002B2CF9AE}" name="NXPowerLiteVersion" pid="4">
    <vt:lpwstr>D7.1.10</vt:lpwstr>
  </property>
  <property fmtid="{D5CDD505-2E9C-101B-9397-08002B2CF9AE}" name="NXTAG2" pid="5">
    <vt:lpwstr>000800f27d0000000000010271a00207f4000400038000</vt:lpwstr>
  </property>
</Properties>
</file>